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69" r:id="rId18"/>
    <p:sldId id="387" r:id="rId19"/>
    <p:sldId id="388" r:id="rId20"/>
    <p:sldId id="389" r:id="rId21"/>
    <p:sldId id="390" r:id="rId22"/>
    <p:sldId id="391" r:id="rId23"/>
    <p:sldId id="392" r:id="rId24"/>
    <p:sldId id="397" r:id="rId25"/>
    <p:sldId id="393" r:id="rId26"/>
    <p:sldId id="372" r:id="rId27"/>
    <p:sldId id="394" r:id="rId28"/>
    <p:sldId id="395" r:id="rId29"/>
    <p:sldId id="396" r:id="rId30"/>
  </p:sldIdLst>
  <p:sldSz cx="12192000" cy="6858000"/>
  <p:notesSz cx="7099300" cy="10234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rgitte Hansen" initials="BH" lastIdx="0" clrIdx="0">
    <p:extLst>
      <p:ext uri="{19B8F6BF-5375-455C-9EA6-DF929625EA0E}">
        <p15:presenceInfo xmlns:p15="http://schemas.microsoft.com/office/powerpoint/2012/main" userId="S-1-5-21-2487394373-3169202642-898027040-1223" providerId="AD"/>
      </p:ext>
    </p:extLst>
  </p:cmAuthor>
  <p:cmAuthor id="2" name="Birgitte Hansen" initials="BH [2]" lastIdx="1" clrIdx="1">
    <p:extLst>
      <p:ext uri="{19B8F6BF-5375-455C-9EA6-DF929625EA0E}">
        <p15:presenceInfo xmlns:p15="http://schemas.microsoft.com/office/powerpoint/2012/main" userId="S::bha@DAI.dk::37c0f91c-da0c-4ebd-9fe3-75c9fe40c2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6" d="100"/>
        <a:sy n="146" d="100"/>
      </p:scale>
      <p:origin x="0" y="-15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F60E7-0237-40DA-9E39-24346076D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7F1CA02-977A-4CC6-9E07-28F517879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A783D23-E4CA-4A7A-9E04-23D1F9A76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F708651-B050-4B54-A5A5-73F9C722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DBECF5C-6A29-4CC5-B56F-1C9DBBF9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72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4DB45-C369-4580-9AA9-66F6F170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4339520-8E9F-4CC8-8B60-9B16FA576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AFEEF5-D16F-4377-9E59-38DC2EC1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4903FFC-F65B-4A0F-BF41-7AEA1EE7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7607803-3963-4581-8AE8-ABACCB55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43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3C3936D-E0B8-4B5C-A317-A5535F0AA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51176BB-5B3A-4C18-BF32-BA19D57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BCB50D1-93F2-46B3-92B9-21DFB080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EC9E77-AD65-41FB-9B6D-DF9CC4EF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AC1584B-1A0A-4BD1-9424-7FBD0EF8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66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832EA-7096-4E47-8CB4-458F437E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8B54E17-7371-453B-8814-07854839A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FE8FF0C-CC13-412D-A8A0-79730ECF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435E043-428C-4376-AF36-964E823E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DD78BDC-BEF8-4981-BE90-2AFBDC08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69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00B46-1C53-4B95-BCCE-31000A2A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DD2D4F7-64BD-48E9-81B6-DCF1004F4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8F7C99-80CB-46C8-B1D2-7B74AAF4C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38BCCD-1597-4456-AE9E-8094001D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B8C2E14-A28A-408D-885C-C3D16E81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81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6856C-C272-4FB9-A039-A5D8E42C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CB3214-C2B5-44BF-A63F-198B2ADC9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F614613-49A5-4024-A92B-D4359591B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F4EB6F-DAB4-4BD0-8D85-17CDFB9F5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A4FAC45-18D3-4473-AA3D-D250D176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C6FAB6A-33C1-4EF6-86D9-299969B1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8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AD5D5-DA8C-4DD3-8499-9E42EE5D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DEBD457-037E-4A72-AAE6-DCB37AC0D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4FB1CC6-78E9-4382-80B9-51A00E397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0F30043-6CAA-4823-BCA6-9A7559B64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AE0489-8976-42FE-B2C2-FDC664F42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815C8AD-F473-4538-9246-8768134C6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A2C919-5B09-4657-8C7A-14D71000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2B2DD3-852F-48DB-9F22-B2FE4A33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03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9C7B7-6300-44A7-BE99-6324BA4F7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6333311-719F-4DEE-B226-5A5A8199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CEC04DE-CD5F-404A-91AB-351BF2CA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D921685-238A-4FF4-ADBD-B99A6566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3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F1687C6-E617-4DF0-81D5-69153AE3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509BE6-70E2-4F92-A4C8-940FD5BD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CA293F-452E-432D-91D8-FD5C0A7C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07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04D458-5DF7-40C3-8C28-EA17F61F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3EAC9A-802F-46F9-9BE8-90B7BFB88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1FCCF2-14E3-4F14-BCD7-FB0748D92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C06A2EA-B0C1-44A0-B992-500D8D91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3AA2AFC-B54A-428C-A394-6A058CE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774B69-84AD-43A5-81BC-14B5DC52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0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6A080-97C6-474F-962F-362A6935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43619C7-594A-47A1-8EFF-1E426BA0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A428BF1-8663-4BDA-B201-CD690B979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C8CDDA7-F5F5-4C5A-ADEC-0291FD690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F6DD52-460F-4084-904B-A0D7E216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1FC597F-22A1-45D1-B428-514714E6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85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drumroll.wav"/>
          </p:stSnd>
        </p:sndAc>
      </p:transition>
    </mc:Choice>
    <mc:Fallback xmlns="">
      <p:transition>
        <p:sndAc>
          <p:stSnd>
            <p:snd r:embed="rId3" name="drumroll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F84AF9F-6D6D-42F5-A057-C6B16736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453C58-1393-4A6C-962E-9A1AD6675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D8B2EA-2DA2-46D4-AAA2-282D32845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216CB-5276-43BF-B6F9-6AECA2A27F1A}" type="datetimeFigureOut">
              <a:rPr lang="da-DK" smtClean="0"/>
              <a:t>26-10-2021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BDAB39-A72E-408C-8F01-67114818F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8E214B-4C07-4306-BF19-F0F92AEBB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F1434-0596-480C-9968-ECDB1FEEF9A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359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3" name="drumroll.wav"/>
          </p:stSnd>
        </p:sndAc>
      </p:transition>
    </mc:Choice>
    <mc:Fallback xmlns="">
      <p:transition>
        <p:sndAc>
          <p:stSnd>
            <p:snd r:embed="rId14" name="drumroll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44FB61-71B5-417D-95D1-97F411901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72" y="954284"/>
            <a:ext cx="10513106" cy="2943432"/>
          </a:xfrm>
        </p:spPr>
        <p:txBody>
          <a:bodyPr>
            <a:normAutofit/>
          </a:bodyPr>
          <a:lstStyle/>
          <a:p>
            <a:pPr algn="l"/>
            <a:r>
              <a:rPr lang="da-DK" sz="6800" dirty="0"/>
              <a:t>Hadsten Boligforening</a:t>
            </a:r>
            <a:br>
              <a:rPr lang="da-DK" sz="6800" dirty="0"/>
            </a:br>
            <a:r>
              <a:rPr lang="da-DK" sz="6800" dirty="0"/>
              <a:t>Afd. 22 – </a:t>
            </a:r>
            <a:r>
              <a:rPr lang="da-DK" sz="6800" dirty="0" err="1"/>
              <a:t>Hovvej</a:t>
            </a:r>
            <a:r>
              <a:rPr lang="da-DK" sz="6800" dirty="0"/>
              <a:t> og Hadbjergvej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563DCBA-4AFB-47EF-B4F3-1E929FBAA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72" y="4262016"/>
            <a:ext cx="10513106" cy="1242688"/>
          </a:xfrm>
        </p:spPr>
        <p:txBody>
          <a:bodyPr anchor="t">
            <a:noAutofit/>
          </a:bodyPr>
          <a:lstStyle/>
          <a:p>
            <a:pPr algn="l"/>
            <a:r>
              <a:rPr lang="da-DK" sz="2200" dirty="0"/>
              <a:t>Beboerinformationsmøde nr. 1 </a:t>
            </a:r>
          </a:p>
          <a:p>
            <a:pPr algn="l"/>
            <a:r>
              <a:rPr lang="da-DK" sz="2200" dirty="0" err="1"/>
              <a:t>Landsbyggefondstøttet</a:t>
            </a:r>
            <a:r>
              <a:rPr lang="da-DK" sz="2200" dirty="0"/>
              <a:t> renovering</a:t>
            </a:r>
          </a:p>
          <a:p>
            <a:pPr algn="l"/>
            <a:r>
              <a:rPr lang="da-DK" sz="2200" dirty="0"/>
              <a:t>Den 26. oktober 2021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C828847-1B56-4E80-BF57-445839FC6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A775C44-F574-440F-B299-4FF431A7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5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1AF34528-29D9-46E4-8037-8FCF50C8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8528923" cy="963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latin typeface="+mj-lt"/>
                <a:ea typeface="+mj-ea"/>
                <a:cs typeface="+mj-cs"/>
              </a:rPr>
              <a:t>Gennemgang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af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tilstandsrapport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F7B7498D-1B2E-4620-8915-204F5B2A8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9164" y="1782147"/>
            <a:ext cx="9399745" cy="425686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Udvendige</a:t>
            </a:r>
            <a:r>
              <a:rPr lang="en-US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arbejder</a:t>
            </a:r>
            <a:endParaRPr lang="en-US" sz="2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Tage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Altangange</a:t>
            </a:r>
            <a:endParaRPr lang="en-US" sz="24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Facader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gavle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Vinduer</a:t>
            </a:r>
            <a:r>
              <a:rPr lang="en-US" sz="2400" dirty="0">
                <a:solidFill>
                  <a:schemeClr val="tx1"/>
                </a:solidFill>
              </a:rPr>
              <a:t> og </a:t>
            </a:r>
            <a:r>
              <a:rPr lang="en-US" sz="2400" dirty="0" err="1">
                <a:solidFill>
                  <a:schemeClr val="tx1"/>
                </a:solidFill>
              </a:rPr>
              <a:t>døre</a:t>
            </a:r>
            <a:endParaRPr lang="en-US" sz="24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Fællesarealer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</a:rPr>
              <a:t>Indvendige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arbejder</a:t>
            </a:r>
            <a:endParaRPr lang="en-US" sz="26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Installationer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Ventilationsanlæg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Altaner</a:t>
            </a:r>
            <a:endParaRPr lang="en-US" sz="24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Baderum</a:t>
            </a:r>
            <a:endParaRPr lang="en-US" sz="24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36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boliger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indretning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2">
              <a:spcBef>
                <a:spcPts val="1000"/>
              </a:spcBef>
            </a:pPr>
            <a:endParaRPr lang="en-US" sz="2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78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98742C1-2C2E-4331-B467-B66A1BCEEC85}"/>
              </a:ext>
            </a:extLst>
          </p:cNvPr>
          <p:cNvSpPr txBox="1">
            <a:spLocks/>
          </p:cNvSpPr>
          <p:nvPr/>
        </p:nvSpPr>
        <p:spPr>
          <a:xfrm>
            <a:off x="154772" y="147755"/>
            <a:ext cx="10906008" cy="497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tx1"/>
                </a:solidFill>
                <a:latin typeface="+mj-lt"/>
              </a:rPr>
              <a:t>Tag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Alle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bygninger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Nyt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tag,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tagrender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nedløb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060A72C-5C40-466E-9D8A-F98B64D7F595}"/>
              </a:ext>
            </a:extLst>
          </p:cNvPr>
          <p:cNvSpPr txBox="1">
            <a:spLocks/>
          </p:cNvSpPr>
          <p:nvPr/>
        </p:nvSpPr>
        <p:spPr>
          <a:xfrm>
            <a:off x="450046" y="5880266"/>
            <a:ext cx="3414680" cy="884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16.                     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Tagpap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ca. 26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år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ACCAEE5-1391-4B63-BEAC-A8066480F859}"/>
              </a:ext>
            </a:extLst>
          </p:cNvPr>
          <p:cNvSpPr txBox="1">
            <a:spLocks/>
          </p:cNvSpPr>
          <p:nvPr/>
        </p:nvSpPr>
        <p:spPr>
          <a:xfrm>
            <a:off x="4310443" y="5856827"/>
            <a:ext cx="3414680" cy="884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Hovvej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92.                     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Tagpap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ca. 22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år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Pladsholder til tekst 6">
            <a:extLst>
              <a:ext uri="{FF2B5EF4-FFF2-40B4-BE49-F238E27FC236}">
                <a16:creationId xmlns:a16="http://schemas.microsoft.com/office/drawing/2014/main" id="{7E84627E-9B6E-4745-A3CF-CB52E2BAEB87}"/>
              </a:ext>
            </a:extLst>
          </p:cNvPr>
          <p:cNvSpPr txBox="1">
            <a:spLocks/>
          </p:cNvSpPr>
          <p:nvPr/>
        </p:nvSpPr>
        <p:spPr>
          <a:xfrm>
            <a:off x="7941374" y="5825398"/>
            <a:ext cx="4116400" cy="884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20 4 -46.                     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Tagplader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opførelsen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, ca. 30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år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ACF2C345-5B21-4134-978F-F7B457DAD96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r="4302"/>
          <a:stretch/>
        </p:blipFill>
        <p:spPr bwMode="auto">
          <a:xfrm rot="5400000">
            <a:off x="-113787" y="1914012"/>
            <a:ext cx="4389231" cy="3590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1D015F21-D4B2-4441-BA1E-AB382A2F316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r="5810"/>
          <a:stretch/>
        </p:blipFill>
        <p:spPr bwMode="auto">
          <a:xfrm rot="5400000">
            <a:off x="7753863" y="1727881"/>
            <a:ext cx="4389231" cy="3915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5A97CE2-4E29-4C73-A3F1-E4DC17FA9BA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5" b="15615"/>
          <a:stretch/>
        </p:blipFill>
        <p:spPr bwMode="auto">
          <a:xfrm>
            <a:off x="4199691" y="1491035"/>
            <a:ext cx="3590159" cy="4389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74C479A-88C5-45D7-A6E0-9CDCAFD69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7" name="drumroll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574C479A-88C5-45D7-A6E0-9CDCAFD6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BAF3E36D-4271-4D6D-B6CF-E169FDCA7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991" y="396418"/>
            <a:ext cx="10906008" cy="49721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Altangange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algn="ctr"/>
            <a:r>
              <a:rPr lang="en-US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Udskiftning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/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renovering</a:t>
            </a:r>
            <a:endParaRPr lang="en-US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" name="Pladsholder til tekst 6">
            <a:extLst>
              <a:ext uri="{FF2B5EF4-FFF2-40B4-BE49-F238E27FC236}">
                <a16:creationId xmlns:a16="http://schemas.microsoft.com/office/drawing/2014/main" id="{AF3DF561-F8F3-436F-99F3-509FA5093DE3}"/>
              </a:ext>
            </a:extLst>
          </p:cNvPr>
          <p:cNvSpPr txBox="1">
            <a:spLocks/>
          </p:cNvSpPr>
          <p:nvPr/>
        </p:nvSpPr>
        <p:spPr>
          <a:xfrm>
            <a:off x="317812" y="6151188"/>
            <a:ext cx="6343047" cy="310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14 og 16 –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omfattende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skader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-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udskiftes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                                                    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72AEE8AD-27CB-4C98-8FD6-509330C9595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r="16926"/>
          <a:stretch/>
        </p:blipFill>
        <p:spPr bwMode="auto">
          <a:xfrm rot="5400000">
            <a:off x="-19668" y="2185330"/>
            <a:ext cx="4247101" cy="3572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16D8FDC-7184-48DD-96B2-3D079F25AA0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7" r="4124" b="4053"/>
          <a:stretch/>
        </p:blipFill>
        <p:spPr bwMode="auto">
          <a:xfrm rot="5400000">
            <a:off x="3738067" y="2295181"/>
            <a:ext cx="4247102" cy="3352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0DAD1FDD-05DB-4C6A-B1BF-8A164083DDF2}"/>
              </a:ext>
            </a:extLst>
          </p:cNvPr>
          <p:cNvSpPr/>
          <p:nvPr/>
        </p:nvSpPr>
        <p:spPr>
          <a:xfrm>
            <a:off x="5381109" y="3452419"/>
            <a:ext cx="981512" cy="1040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485FAA56-CEB3-4F1B-8F34-38D00FDE966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7"/>
          <a:stretch/>
        </p:blipFill>
        <p:spPr bwMode="auto">
          <a:xfrm rot="5400000">
            <a:off x="7479251" y="2375203"/>
            <a:ext cx="4247100" cy="3192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81313D4-96B2-45F4-A58A-CC38B7519261}"/>
              </a:ext>
            </a:extLst>
          </p:cNvPr>
          <p:cNvSpPr txBox="1">
            <a:spLocks/>
          </p:cNvSpPr>
          <p:nvPr/>
        </p:nvSpPr>
        <p:spPr>
          <a:xfrm>
            <a:off x="8006602" y="6104738"/>
            <a:ext cx="3505410" cy="310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18 –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få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skader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-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renoveres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6502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7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574C479A-88C5-45D7-A6E0-9CDCAFD6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AE6033ED-9249-4B5E-B4A8-13328F64EA60}"/>
              </a:ext>
            </a:extLst>
          </p:cNvPr>
          <p:cNvSpPr txBox="1">
            <a:spLocks/>
          </p:cNvSpPr>
          <p:nvPr/>
        </p:nvSpPr>
        <p:spPr>
          <a:xfrm>
            <a:off x="238355" y="-76516"/>
            <a:ext cx="10906008" cy="497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tx1"/>
                </a:solidFill>
                <a:latin typeface="+mj-lt"/>
              </a:rPr>
              <a:t>Gavle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14, 16 og 18:Udvendig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efterisolering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afsluttet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med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en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teglsten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.     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20-46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ny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pladebeklædning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på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gavl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D2565AD-089C-4009-8417-B801BB5B7F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r="9788"/>
          <a:stretch/>
        </p:blipFill>
        <p:spPr bwMode="auto">
          <a:xfrm rot="5400000">
            <a:off x="118734" y="1961782"/>
            <a:ext cx="4297440" cy="4058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A26A90E2-E91E-4269-80B6-8B26905AAC73}"/>
              </a:ext>
            </a:extLst>
          </p:cNvPr>
          <p:cNvSpPr txBox="1">
            <a:spLocks/>
          </p:cNvSpPr>
          <p:nvPr/>
        </p:nvSpPr>
        <p:spPr>
          <a:xfrm>
            <a:off x="4296553" y="1913070"/>
            <a:ext cx="4339447" cy="146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14, 16 og 18.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Problemer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med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indtrængende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vand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Forsøgt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løst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med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imprægnering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af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mur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flere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steder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indvendig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efterisolering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Picture 2" descr="skalmuring">
            <a:extLst>
              <a:ext uri="{FF2B5EF4-FFF2-40B4-BE49-F238E27FC236}">
                <a16:creationId xmlns:a16="http://schemas.microsoft.com/office/drawing/2014/main" id="{41EFC0B4-C772-4098-BC0E-926389E75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0" r="22293" b="7789"/>
          <a:stretch/>
        </p:blipFill>
        <p:spPr bwMode="auto">
          <a:xfrm>
            <a:off x="3426957" y="3479685"/>
            <a:ext cx="3109094" cy="31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22223215-9D9E-4525-896D-F22CBE44B7FE}"/>
              </a:ext>
            </a:extLst>
          </p:cNvPr>
          <p:cNvSpPr txBox="1">
            <a:spLocks/>
          </p:cNvSpPr>
          <p:nvPr/>
        </p:nvSpPr>
        <p:spPr>
          <a:xfrm>
            <a:off x="7995028" y="6032031"/>
            <a:ext cx="4035451" cy="562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20 – 46. Gavle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udført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i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tagplader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B7D6A753-F4E7-4C4F-A7DB-752EF4345CE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1724" y="2574232"/>
            <a:ext cx="3521062" cy="348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7" name="drumroll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574C479A-88C5-45D7-A6E0-9CDCAFD6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9D374823-4396-447B-A88B-4A511CE2D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886" y="222840"/>
            <a:ext cx="10906008" cy="49721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+mj-lt"/>
              </a:rPr>
              <a:t>Facader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4800" dirty="0" err="1">
                <a:solidFill>
                  <a:schemeClr val="tx1"/>
                </a:solidFill>
                <a:latin typeface="+mj-lt"/>
              </a:rPr>
              <a:t>murværk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                                    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Diverse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udbedringsarbejder</a:t>
            </a:r>
            <a:endParaRPr lang="en-US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" name="Pladsholder til tekst 6">
            <a:extLst>
              <a:ext uri="{FF2B5EF4-FFF2-40B4-BE49-F238E27FC236}">
                <a16:creationId xmlns:a16="http://schemas.microsoft.com/office/drawing/2014/main" id="{0F492093-8605-4FF4-9343-F5414CAC37A9}"/>
              </a:ext>
            </a:extLst>
          </p:cNvPr>
          <p:cNvSpPr txBox="1">
            <a:spLocks/>
          </p:cNvSpPr>
          <p:nvPr/>
        </p:nvSpPr>
        <p:spPr>
          <a:xfrm>
            <a:off x="353574" y="5742592"/>
            <a:ext cx="3004190" cy="123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Hovvej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94-98.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Flere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steder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lodrette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revner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v.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murhjørner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udbedres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C5670DA-375F-409C-A95E-A0BC9846A2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" y="1928409"/>
            <a:ext cx="3983718" cy="3169118"/>
          </a:xfrm>
          <a:prstGeom prst="rect">
            <a:avLst/>
          </a:prstGeom>
        </p:spPr>
      </p:pic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85220FF1-D2A8-48DB-8DDA-7EBCB49637D0}"/>
              </a:ext>
            </a:extLst>
          </p:cNvPr>
          <p:cNvSpPr/>
          <p:nvPr/>
        </p:nvSpPr>
        <p:spPr>
          <a:xfrm>
            <a:off x="1833127" y="1886538"/>
            <a:ext cx="45085" cy="2901315"/>
          </a:xfrm>
          <a:custGeom>
            <a:avLst/>
            <a:gdLst>
              <a:gd name="connsiteX0" fmla="*/ 110021 w 290996"/>
              <a:gd name="connsiteY0" fmla="*/ 0 h 3009900"/>
              <a:gd name="connsiteX1" fmla="*/ 24296 w 290996"/>
              <a:gd name="connsiteY1" fmla="*/ 342900 h 3009900"/>
              <a:gd name="connsiteX2" fmla="*/ 62396 w 290996"/>
              <a:gd name="connsiteY2" fmla="*/ 1171575 h 3009900"/>
              <a:gd name="connsiteX3" fmla="*/ 71921 w 290996"/>
              <a:gd name="connsiteY3" fmla="*/ 1419225 h 3009900"/>
              <a:gd name="connsiteX4" fmla="*/ 81446 w 290996"/>
              <a:gd name="connsiteY4" fmla="*/ 1485900 h 3009900"/>
              <a:gd name="connsiteX5" fmla="*/ 90971 w 290996"/>
              <a:gd name="connsiteY5" fmla="*/ 1619250 h 3009900"/>
              <a:gd name="connsiteX6" fmla="*/ 110021 w 290996"/>
              <a:gd name="connsiteY6" fmla="*/ 1704975 h 3009900"/>
              <a:gd name="connsiteX7" fmla="*/ 119546 w 290996"/>
              <a:gd name="connsiteY7" fmla="*/ 1781175 h 3009900"/>
              <a:gd name="connsiteX8" fmla="*/ 167171 w 290996"/>
              <a:gd name="connsiteY8" fmla="*/ 2076450 h 3009900"/>
              <a:gd name="connsiteX9" fmla="*/ 186221 w 290996"/>
              <a:gd name="connsiteY9" fmla="*/ 2133600 h 3009900"/>
              <a:gd name="connsiteX10" fmla="*/ 214796 w 290996"/>
              <a:gd name="connsiteY10" fmla="*/ 2171700 h 3009900"/>
              <a:gd name="connsiteX11" fmla="*/ 224321 w 290996"/>
              <a:gd name="connsiteY11" fmla="*/ 2209800 h 3009900"/>
              <a:gd name="connsiteX12" fmla="*/ 233846 w 290996"/>
              <a:gd name="connsiteY12" fmla="*/ 2257425 h 3009900"/>
              <a:gd name="connsiteX13" fmla="*/ 262421 w 290996"/>
              <a:gd name="connsiteY13" fmla="*/ 2362200 h 3009900"/>
              <a:gd name="connsiteX14" fmla="*/ 290996 w 290996"/>
              <a:gd name="connsiteY14" fmla="*/ 2457450 h 3009900"/>
              <a:gd name="connsiteX15" fmla="*/ 271946 w 290996"/>
              <a:gd name="connsiteY15" fmla="*/ 2657475 h 3009900"/>
              <a:gd name="connsiteX16" fmla="*/ 243371 w 290996"/>
              <a:gd name="connsiteY16" fmla="*/ 2752725 h 3009900"/>
              <a:gd name="connsiteX17" fmla="*/ 243371 w 290996"/>
              <a:gd name="connsiteY17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0996" h="3009900">
                <a:moveTo>
                  <a:pt x="110021" y="0"/>
                </a:moveTo>
                <a:cubicBezTo>
                  <a:pt x="81446" y="114300"/>
                  <a:pt x="32842" y="225393"/>
                  <a:pt x="24296" y="342900"/>
                </a:cubicBezTo>
                <a:cubicBezTo>
                  <a:pt x="-14604" y="877782"/>
                  <a:pt x="-10181" y="857073"/>
                  <a:pt x="62396" y="1171575"/>
                </a:cubicBezTo>
                <a:cubicBezTo>
                  <a:pt x="65571" y="1254125"/>
                  <a:pt x="66923" y="1336765"/>
                  <a:pt x="71921" y="1419225"/>
                </a:cubicBezTo>
                <a:cubicBezTo>
                  <a:pt x="73279" y="1441635"/>
                  <a:pt x="79317" y="1463550"/>
                  <a:pt x="81446" y="1485900"/>
                </a:cubicBezTo>
                <a:cubicBezTo>
                  <a:pt x="85671" y="1530263"/>
                  <a:pt x="85207" y="1575061"/>
                  <a:pt x="90971" y="1619250"/>
                </a:cubicBezTo>
                <a:cubicBezTo>
                  <a:pt x="94757" y="1648276"/>
                  <a:pt x="104934" y="1676148"/>
                  <a:pt x="110021" y="1704975"/>
                </a:cubicBezTo>
                <a:cubicBezTo>
                  <a:pt x="114469" y="1730183"/>
                  <a:pt x="115654" y="1755875"/>
                  <a:pt x="119546" y="1781175"/>
                </a:cubicBezTo>
                <a:cubicBezTo>
                  <a:pt x="134706" y="1879713"/>
                  <a:pt x="148638" y="1978491"/>
                  <a:pt x="167171" y="2076450"/>
                </a:cubicBezTo>
                <a:cubicBezTo>
                  <a:pt x="170904" y="2096180"/>
                  <a:pt x="177241" y="2115639"/>
                  <a:pt x="186221" y="2133600"/>
                </a:cubicBezTo>
                <a:cubicBezTo>
                  <a:pt x="193321" y="2147799"/>
                  <a:pt x="205271" y="2159000"/>
                  <a:pt x="214796" y="2171700"/>
                </a:cubicBezTo>
                <a:cubicBezTo>
                  <a:pt x="217971" y="2184400"/>
                  <a:pt x="221481" y="2197021"/>
                  <a:pt x="224321" y="2209800"/>
                </a:cubicBezTo>
                <a:cubicBezTo>
                  <a:pt x="227833" y="2225604"/>
                  <a:pt x="229919" y="2241719"/>
                  <a:pt x="233846" y="2257425"/>
                </a:cubicBezTo>
                <a:cubicBezTo>
                  <a:pt x="242626" y="2292545"/>
                  <a:pt x="254130" y="2326962"/>
                  <a:pt x="262421" y="2362200"/>
                </a:cubicBezTo>
                <a:cubicBezTo>
                  <a:pt x="283504" y="2451804"/>
                  <a:pt x="256528" y="2388513"/>
                  <a:pt x="290996" y="2457450"/>
                </a:cubicBezTo>
                <a:cubicBezTo>
                  <a:pt x="284646" y="2524125"/>
                  <a:pt x="281761" y="2591221"/>
                  <a:pt x="271946" y="2657475"/>
                </a:cubicBezTo>
                <a:cubicBezTo>
                  <a:pt x="269756" y="2672260"/>
                  <a:pt x="244076" y="2730859"/>
                  <a:pt x="243371" y="2752725"/>
                </a:cubicBezTo>
                <a:cubicBezTo>
                  <a:pt x="240607" y="2838405"/>
                  <a:pt x="243371" y="2924175"/>
                  <a:pt x="243371" y="3009900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FAB0BF7-CCE6-4852-ADA6-DF6B7FA2736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24766" r="16651" b="24654"/>
          <a:stretch/>
        </p:blipFill>
        <p:spPr bwMode="auto">
          <a:xfrm>
            <a:off x="4431930" y="1671140"/>
            <a:ext cx="3413531" cy="3824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Pladsholder til tekst 6">
            <a:extLst>
              <a:ext uri="{FF2B5EF4-FFF2-40B4-BE49-F238E27FC236}">
                <a16:creationId xmlns:a16="http://schemas.microsoft.com/office/drawing/2014/main" id="{0B6A5CC5-C7D9-42DB-87EA-7EA6AB524BB3}"/>
              </a:ext>
            </a:extLst>
          </p:cNvPr>
          <p:cNvSpPr txBox="1">
            <a:spLocks/>
          </p:cNvSpPr>
          <p:nvPr/>
        </p:nvSpPr>
        <p:spPr>
          <a:xfrm>
            <a:off x="4355923" y="5504827"/>
            <a:ext cx="3257685" cy="696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Hovvej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100.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Læmure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skure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under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fremskreden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nedbrydning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431CD346-650B-4F6F-8975-0EEACB2C9A4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r="57999"/>
          <a:stretch/>
        </p:blipFill>
        <p:spPr bwMode="auto">
          <a:xfrm rot="5400000">
            <a:off x="8840126" y="2444834"/>
            <a:ext cx="2399390" cy="3413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B4F7135F-713D-475A-9A47-0B1E9CB94FE8}"/>
              </a:ext>
            </a:extLst>
          </p:cNvPr>
          <p:cNvSpPr/>
          <p:nvPr/>
        </p:nvSpPr>
        <p:spPr>
          <a:xfrm>
            <a:off x="8278137" y="3883736"/>
            <a:ext cx="3135684" cy="1134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Pladsholder til tekst 6">
            <a:extLst>
              <a:ext uri="{FF2B5EF4-FFF2-40B4-BE49-F238E27FC236}">
                <a16:creationId xmlns:a16="http://schemas.microsoft.com/office/drawing/2014/main" id="{972C3E64-FCE7-4BE2-B6FD-71844A067505}"/>
              </a:ext>
            </a:extLst>
          </p:cNvPr>
          <p:cNvSpPr txBox="1">
            <a:spLocks/>
          </p:cNvSpPr>
          <p:nvPr/>
        </p:nvSpPr>
        <p:spPr>
          <a:xfrm>
            <a:off x="8387974" y="5351295"/>
            <a:ext cx="3413531" cy="1388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Hovvej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94-98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20-46. Nye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sålbænke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udbedring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af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skader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murværk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5E35453-5FC0-4822-9706-9CCDD8C511BA}"/>
              </a:ext>
            </a:extLst>
          </p:cNvPr>
          <p:cNvSpPr/>
          <p:nvPr/>
        </p:nvSpPr>
        <p:spPr>
          <a:xfrm>
            <a:off x="5189367" y="1994813"/>
            <a:ext cx="2711012" cy="17903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215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7" name="drumroll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574C479A-88C5-45D7-A6E0-9CDCAFD6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DEF51C06-7A43-4215-9022-0BC650B9F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884" y="267684"/>
            <a:ext cx="10906008" cy="49721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+mj-lt"/>
              </a:rPr>
              <a:t>Vinduer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4800" dirty="0" err="1">
                <a:solidFill>
                  <a:schemeClr val="tx1"/>
                </a:solidFill>
                <a:latin typeface="+mj-lt"/>
              </a:rPr>
              <a:t>døre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Udskiftes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til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træ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alu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.</a:t>
            </a:r>
            <a:endParaRPr lang="en-US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3" name="Pladsholder til tekst 6">
            <a:extLst>
              <a:ext uri="{FF2B5EF4-FFF2-40B4-BE49-F238E27FC236}">
                <a16:creationId xmlns:a16="http://schemas.microsoft.com/office/drawing/2014/main" id="{7B75B697-1F90-469B-AAF6-319970E42523}"/>
              </a:ext>
            </a:extLst>
          </p:cNvPr>
          <p:cNvSpPr txBox="1">
            <a:spLocks/>
          </p:cNvSpPr>
          <p:nvPr/>
        </p:nvSpPr>
        <p:spPr>
          <a:xfrm>
            <a:off x="201917" y="4532204"/>
            <a:ext cx="2627722" cy="1167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14, 16 og 18.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Plast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vinduer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1990/95.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Utætte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dårligt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isoleret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2B2E3FB0-4BEE-4D12-8036-7F60BB19CC7F}"/>
              </a:ext>
            </a:extLst>
          </p:cNvPr>
          <p:cNvSpPr txBox="1">
            <a:spLocks/>
          </p:cNvSpPr>
          <p:nvPr/>
        </p:nvSpPr>
        <p:spPr>
          <a:xfrm>
            <a:off x="8147962" y="5579154"/>
            <a:ext cx="4044038" cy="1158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Hovvej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94, 96 og 98.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Stuevinduer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entredør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2009.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Øvr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Plast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vinduer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1990’erne.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Utætte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dårligt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isoleret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en-US" sz="2200" dirty="0">
              <a:solidFill>
                <a:schemeClr val="tx1"/>
              </a:solidFill>
              <a:latin typeface="+mj-lt"/>
            </a:endParaRPr>
          </a:p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       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D5F656A2-5462-46AC-8ED2-8D5CC8AA557E}"/>
              </a:ext>
            </a:extLst>
          </p:cNvPr>
          <p:cNvSpPr txBox="1">
            <a:spLocks/>
          </p:cNvSpPr>
          <p:nvPr/>
        </p:nvSpPr>
        <p:spPr>
          <a:xfrm>
            <a:off x="7217971" y="1433645"/>
            <a:ext cx="3332236" cy="1830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Hovvej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90, 92.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Plast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vinduer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1993.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Utætte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dårligt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isoleret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Hovvej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100.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Træ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aluvinduer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2009/10.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6" name="Billede 25" descr="Et billede, der indeholder bygning, himmel, udendørs&#10;&#10;Beskrivelse, der er oprettet med meget høj sikkerhed">
            <a:extLst>
              <a:ext uri="{FF2B5EF4-FFF2-40B4-BE49-F238E27FC236}">
                <a16:creationId xmlns:a16="http://schemas.microsoft.com/office/drawing/2014/main" id="{12356DC4-C493-4608-93F0-C63C9975ACA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469"/>
          <a:stretch/>
        </p:blipFill>
        <p:spPr bwMode="auto">
          <a:xfrm rot="5400000">
            <a:off x="4446053" y="1161279"/>
            <a:ext cx="2455192" cy="3088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Billede 26" descr="Et billede, der indeholder himmel, græs, udendørs, bygning&#10;&#10;Beskrivelse, der er oprettet med meget høj sikkerhed">
            <a:extLst>
              <a:ext uri="{FF2B5EF4-FFF2-40B4-BE49-F238E27FC236}">
                <a16:creationId xmlns:a16="http://schemas.microsoft.com/office/drawing/2014/main" id="{4E2EFA96-E26E-4B29-B590-CE4D3C0D463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5" t="48438" r="15879" b="33103"/>
          <a:stretch/>
        </p:blipFill>
        <p:spPr bwMode="auto">
          <a:xfrm>
            <a:off x="7877574" y="3264446"/>
            <a:ext cx="4044038" cy="2336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A19DBAB3-1224-497A-AF33-91672A489B1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9" t="24819" r="34996"/>
          <a:stretch/>
        </p:blipFill>
        <p:spPr bwMode="auto">
          <a:xfrm>
            <a:off x="275884" y="1478004"/>
            <a:ext cx="3583056" cy="3063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E3BA164E-68AA-432A-B1D4-F1395976AD9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1658" y="4361909"/>
            <a:ext cx="2595564" cy="2396618"/>
          </a:xfrm>
          <a:prstGeom prst="rect">
            <a:avLst/>
          </a:prstGeom>
        </p:spPr>
      </p:pic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5207FF09-FA49-470A-AC90-7B4DC2018157}"/>
              </a:ext>
            </a:extLst>
          </p:cNvPr>
          <p:cNvSpPr txBox="1">
            <a:spLocks/>
          </p:cNvSpPr>
          <p:nvPr/>
        </p:nvSpPr>
        <p:spPr>
          <a:xfrm>
            <a:off x="5317748" y="4152425"/>
            <a:ext cx="2376841" cy="2705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20-46.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Opr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plast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vinduer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1987.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Utætte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dårligt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isoleret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Terrassedøre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franske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altaner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udskiftet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til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træ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alu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I 2011 </a:t>
            </a:r>
          </a:p>
          <a:p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79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8" name="drumroll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3DCC00A0-1CC3-406E-A0A0-200450DB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r="3114"/>
          <a:stretch>
            <a:fillRect/>
          </a:stretch>
        </p:blipFill>
        <p:spPr bwMode="auto">
          <a:xfrm>
            <a:off x="2150354" y="2042007"/>
            <a:ext cx="4741275" cy="266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Pladsholder til tekst 6">
            <a:extLst>
              <a:ext uri="{FF2B5EF4-FFF2-40B4-BE49-F238E27FC236}">
                <a16:creationId xmlns:a16="http://schemas.microsoft.com/office/drawing/2014/main" id="{879A426F-4E88-44E1-96EF-C03BE4DC99F8}"/>
              </a:ext>
            </a:extLst>
          </p:cNvPr>
          <p:cNvSpPr txBox="1">
            <a:spLocks/>
          </p:cNvSpPr>
          <p:nvPr/>
        </p:nvSpPr>
        <p:spPr>
          <a:xfrm>
            <a:off x="45482" y="4767324"/>
            <a:ext cx="6453851" cy="1321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+mj-lt"/>
              </a:rPr>
              <a:t>Varme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14, 16 og 18.                                                                                                        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90, 92 og 100</a:t>
            </a:r>
          </a:p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Eksisterende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rør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er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1969/79.</a:t>
            </a:r>
          </a:p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Nye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rør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radiatorer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Pladsholder til tekst 6">
            <a:extLst>
              <a:ext uri="{FF2B5EF4-FFF2-40B4-BE49-F238E27FC236}">
                <a16:creationId xmlns:a16="http://schemas.microsoft.com/office/drawing/2014/main" id="{F8B68F7B-2CB9-48B4-880C-2F44EBDFA593}"/>
              </a:ext>
            </a:extLst>
          </p:cNvPr>
          <p:cNvSpPr txBox="1">
            <a:spLocks/>
          </p:cNvSpPr>
          <p:nvPr/>
        </p:nvSpPr>
        <p:spPr>
          <a:xfrm>
            <a:off x="4142264" y="4726625"/>
            <a:ext cx="4210961" cy="1614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+mj-lt"/>
              </a:rPr>
              <a:t>Vand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14, 16 og 18.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90, 92 og 100.</a:t>
            </a:r>
          </a:p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Eksisterende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rør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er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1969/79 – dog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ikke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køkkener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   </a:t>
            </a:r>
          </a:p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Nye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rør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en-US" sz="1600" dirty="0">
              <a:solidFill>
                <a:schemeClr val="tx1"/>
              </a:solidFill>
              <a:latin typeface="+mj-lt"/>
            </a:endParaRPr>
          </a:p>
          <a:p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01B6625C-FF77-4BF9-8F8E-511858DA0345}"/>
              </a:ext>
            </a:extLst>
          </p:cNvPr>
          <p:cNvSpPr txBox="1">
            <a:spLocks/>
          </p:cNvSpPr>
          <p:nvPr/>
        </p:nvSpPr>
        <p:spPr>
          <a:xfrm>
            <a:off x="131245" y="823614"/>
            <a:ext cx="5446868" cy="2111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+mj-lt"/>
              </a:rPr>
              <a:t>Ventilationsnlæg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Alle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boliger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på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nær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Hovvej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94, 96 og 98</a:t>
            </a:r>
          </a:p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Etablering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af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ventilationsanlæg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med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udsug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køkken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bad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indblæsning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af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frisk (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opvarmet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)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luft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opholdsrum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" name="Billede 18" descr="Et billede, der indeholder indendørs, væg, loft, træ&#10;&#10;Automatisk genereret beskrivelse">
            <a:extLst>
              <a:ext uri="{FF2B5EF4-FFF2-40B4-BE49-F238E27FC236}">
                <a16:creationId xmlns:a16="http://schemas.microsoft.com/office/drawing/2014/main" id="{75149980-69DF-40F9-A5B9-980F58CB0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11376" r="29069" b="46336"/>
          <a:stretch/>
        </p:blipFill>
        <p:spPr>
          <a:xfrm>
            <a:off x="9287719" y="792631"/>
            <a:ext cx="2507872" cy="2368796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8C7369C9-8920-4880-927C-09519BFA3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55" b="45305"/>
          <a:stretch/>
        </p:blipFill>
        <p:spPr>
          <a:xfrm>
            <a:off x="6687030" y="335411"/>
            <a:ext cx="2613691" cy="2326201"/>
          </a:xfrm>
          <a:prstGeom prst="rect">
            <a:avLst/>
          </a:prstGeom>
        </p:spPr>
      </p:pic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73E5CA18-CDF2-46D9-BD61-941BE17661C2}"/>
              </a:ext>
            </a:extLst>
          </p:cNvPr>
          <p:cNvSpPr txBox="1">
            <a:spLocks/>
          </p:cNvSpPr>
          <p:nvPr/>
        </p:nvSpPr>
        <p:spPr>
          <a:xfrm>
            <a:off x="8159912" y="4664362"/>
            <a:ext cx="4323545" cy="1614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+mj-lt"/>
              </a:rPr>
              <a:t>Afløb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14, 16 og 18.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Hadbjergvej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90, 92 og 100.</a:t>
            </a:r>
          </a:p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Eksisterende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rør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er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1969/79.</a:t>
            </a:r>
          </a:p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Nye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faldstammer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fra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baderum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Pladsholder til tekst 6">
            <a:extLst>
              <a:ext uri="{FF2B5EF4-FFF2-40B4-BE49-F238E27FC236}">
                <a16:creationId xmlns:a16="http://schemas.microsoft.com/office/drawing/2014/main" id="{5F57EF57-FF3F-4093-A5AD-042DA3A020E3}"/>
              </a:ext>
            </a:extLst>
          </p:cNvPr>
          <p:cNvSpPr txBox="1">
            <a:spLocks/>
          </p:cNvSpPr>
          <p:nvPr/>
        </p:nvSpPr>
        <p:spPr>
          <a:xfrm>
            <a:off x="6916339" y="3302532"/>
            <a:ext cx="3668058" cy="986995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+mj-lt"/>
              </a:rPr>
              <a:t>Oprindelige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varmerør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Mangelfuld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isolering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tærrede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fastgroede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ventiler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rør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en-US" sz="1600" dirty="0">
              <a:solidFill>
                <a:schemeClr val="tx1"/>
              </a:solidFill>
              <a:latin typeface="+mj-lt"/>
            </a:endParaRPr>
          </a:p>
          <a:p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   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2" name="Lige pilforbindelse 31">
            <a:extLst>
              <a:ext uri="{FF2B5EF4-FFF2-40B4-BE49-F238E27FC236}">
                <a16:creationId xmlns:a16="http://schemas.microsoft.com/office/drawing/2014/main" id="{31B2D0FC-FF97-42AF-905D-258D8E39426F}"/>
              </a:ext>
            </a:extLst>
          </p:cNvPr>
          <p:cNvCxnSpPr>
            <a:cxnSpLocks/>
          </p:cNvCxnSpPr>
          <p:nvPr/>
        </p:nvCxnSpPr>
        <p:spPr>
          <a:xfrm flipH="1" flipV="1">
            <a:off x="8159912" y="2122415"/>
            <a:ext cx="1645244" cy="14081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pilforbindelse 33">
            <a:extLst>
              <a:ext uri="{FF2B5EF4-FFF2-40B4-BE49-F238E27FC236}">
                <a16:creationId xmlns:a16="http://schemas.microsoft.com/office/drawing/2014/main" id="{3C294774-5046-4662-9CB8-5BD69855E6DB}"/>
              </a:ext>
            </a:extLst>
          </p:cNvPr>
          <p:cNvCxnSpPr>
            <a:cxnSpLocks/>
          </p:cNvCxnSpPr>
          <p:nvPr/>
        </p:nvCxnSpPr>
        <p:spPr>
          <a:xfrm flipV="1">
            <a:off x="9805156" y="2467427"/>
            <a:ext cx="236490" cy="10688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762B7A82-EC30-438B-99E3-BA69DCB5A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55200" y="35368"/>
            <a:ext cx="10906008" cy="49721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Installationer</a:t>
            </a:r>
            <a:endParaRPr lang="en-US" sz="48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6" name="drumroll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722FC86-4FA4-4D5F-9155-8C921ECF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4775"/>
            <a:ext cx="118110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B4FA1C3-67F0-42D9-9035-D5822A964053}"/>
              </a:ext>
            </a:extLst>
          </p:cNvPr>
          <p:cNvSpPr txBox="1"/>
          <p:nvPr/>
        </p:nvSpPr>
        <p:spPr>
          <a:xfrm>
            <a:off x="3999907" y="2442565"/>
            <a:ext cx="3856625" cy="15696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a-DK" sz="9600" dirty="0">
                <a:solidFill>
                  <a:schemeClr val="bg1"/>
                </a:solidFill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18206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4" name="drumroll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pic>
        <p:nvPicPr>
          <p:cNvPr id="33" name="Billede 32">
            <a:extLst>
              <a:ext uri="{FF2B5EF4-FFF2-40B4-BE49-F238E27FC236}">
                <a16:creationId xmlns:a16="http://schemas.microsoft.com/office/drawing/2014/main" id="{A581AD43-DD87-4148-83B4-C0BF83E80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148" y="1792929"/>
            <a:ext cx="4630226" cy="3430627"/>
          </a:xfrm>
          <a:prstGeom prst="rect">
            <a:avLst/>
          </a:prstGeom>
        </p:spPr>
      </p:pic>
      <p:sp>
        <p:nvSpPr>
          <p:cNvPr id="35" name="Pladsholder til tekst 2">
            <a:extLst>
              <a:ext uri="{FF2B5EF4-FFF2-40B4-BE49-F238E27FC236}">
                <a16:creationId xmlns:a16="http://schemas.microsoft.com/office/drawing/2014/main" id="{0D39EBD2-2FAF-4F67-A5E0-2BE0C0C03202}"/>
              </a:ext>
            </a:extLst>
          </p:cNvPr>
          <p:cNvSpPr txBox="1">
            <a:spLocks/>
          </p:cNvSpPr>
          <p:nvPr/>
        </p:nvSpPr>
        <p:spPr>
          <a:xfrm>
            <a:off x="695057" y="1794029"/>
            <a:ext cx="4244412" cy="439312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Tag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200" dirty="0">
                <a:solidFill>
                  <a:schemeClr val="tx1"/>
                </a:solidFill>
              </a:rPr>
              <a:t>Ny </a:t>
            </a:r>
            <a:r>
              <a:rPr lang="en-US" sz="2200" dirty="0" err="1">
                <a:solidFill>
                  <a:schemeClr val="tx1"/>
                </a:solidFill>
              </a:rPr>
              <a:t>tagbelægning</a:t>
            </a:r>
            <a:r>
              <a:rPr lang="en-US" sz="2200" dirty="0">
                <a:solidFill>
                  <a:schemeClr val="tx1"/>
                </a:solidFill>
              </a:rPr>
              <a:t>, stern, </a:t>
            </a:r>
            <a:r>
              <a:rPr lang="en-US" sz="2200" dirty="0" err="1">
                <a:solidFill>
                  <a:schemeClr val="tx1"/>
                </a:solidFill>
              </a:rPr>
              <a:t>tagrender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nedløb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r>
              <a:rPr lang="en-US" sz="2200" dirty="0" err="1">
                <a:solidFill>
                  <a:schemeClr val="tx1"/>
                </a:solidFill>
              </a:rPr>
              <a:t>Efterisolering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tagrum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Gavle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200" dirty="0">
                <a:solidFill>
                  <a:schemeClr val="tx1"/>
                </a:solidFill>
              </a:rPr>
              <a:t>Ny </a:t>
            </a:r>
            <a:r>
              <a:rPr lang="en-US" sz="2200" dirty="0" err="1">
                <a:solidFill>
                  <a:schemeClr val="tx1"/>
                </a:solidFill>
              </a:rPr>
              <a:t>beklædning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gavle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Vinduer</a:t>
            </a:r>
            <a:r>
              <a:rPr lang="en-US" b="1" dirty="0">
                <a:solidFill>
                  <a:schemeClr val="tx1"/>
                </a:solidFill>
              </a:rPr>
              <a:t> og </a:t>
            </a:r>
            <a:r>
              <a:rPr lang="en-US" b="1" dirty="0" err="1">
                <a:solidFill>
                  <a:schemeClr val="tx1"/>
                </a:solidFill>
              </a:rPr>
              <a:t>døre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200" dirty="0">
                <a:solidFill>
                  <a:schemeClr val="tx1"/>
                </a:solidFill>
              </a:rPr>
              <a:t>Nye </a:t>
            </a:r>
            <a:r>
              <a:rPr lang="en-US" sz="2200" dirty="0" err="1">
                <a:solidFill>
                  <a:schemeClr val="tx1"/>
                </a:solidFill>
              </a:rPr>
              <a:t>træ</a:t>
            </a:r>
            <a:r>
              <a:rPr lang="en-US" sz="2200" dirty="0">
                <a:solidFill>
                  <a:schemeClr val="tx1"/>
                </a:solidFill>
              </a:rPr>
              <a:t>/</a:t>
            </a:r>
            <a:r>
              <a:rPr lang="en-US" sz="2200" dirty="0" err="1">
                <a:solidFill>
                  <a:schemeClr val="tx1"/>
                </a:solidFill>
              </a:rPr>
              <a:t>alu</a:t>
            </a:r>
            <a:r>
              <a:rPr lang="en-US" sz="2200" dirty="0">
                <a:solidFill>
                  <a:schemeClr val="tx1"/>
                </a:solidFill>
              </a:rPr>
              <a:t> incl. nye </a:t>
            </a:r>
            <a:r>
              <a:rPr lang="en-US" sz="2200" dirty="0" err="1">
                <a:solidFill>
                  <a:schemeClr val="tx1"/>
                </a:solidFill>
              </a:rPr>
              <a:t>sålbænke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r>
              <a:rPr lang="en-US" sz="2200" dirty="0" err="1">
                <a:solidFill>
                  <a:schemeClr val="tx1"/>
                </a:solidFill>
              </a:rPr>
              <a:t>Terrassedøre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franske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altaner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udskiftes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ikke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Indvendig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Etablering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ventilationsanlæg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rgbClr val="FFFFFF"/>
              </a:solidFill>
            </a:endParaRPr>
          </a:p>
          <a:p>
            <a:pPr marL="0" lvl="2">
              <a:spcBef>
                <a:spcPts val="1000"/>
              </a:spcBef>
            </a:pPr>
            <a:endParaRPr lang="en-US" sz="26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989979B-D40A-46E8-9AE4-DB3AD32AD95D}"/>
              </a:ext>
            </a:extLst>
          </p:cNvPr>
          <p:cNvSpPr/>
          <p:nvPr/>
        </p:nvSpPr>
        <p:spPr>
          <a:xfrm>
            <a:off x="8596460" y="1792929"/>
            <a:ext cx="1324022" cy="114365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5CA1523A-9F3D-40E4-ACCE-38826081BF0D}"/>
              </a:ext>
            </a:extLst>
          </p:cNvPr>
          <p:cNvCxnSpPr>
            <a:cxnSpLocks/>
          </p:cNvCxnSpPr>
          <p:nvPr/>
        </p:nvCxnSpPr>
        <p:spPr>
          <a:xfrm>
            <a:off x="4666004" y="2050991"/>
            <a:ext cx="4106521" cy="12411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C0E6ADD-7DCB-44BB-A3BA-0A69A074B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55290" y="740155"/>
            <a:ext cx="10906008" cy="49721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Sammenfatning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–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Hadbjergvej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20-46                                     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.</a:t>
            </a:r>
            <a:endParaRPr lang="en-US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38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AA891B46-F7A3-4217-AE4D-3AC6BDF94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138" y="1519945"/>
            <a:ext cx="4630226" cy="3430627"/>
          </a:xfrm>
          <a:prstGeom prst="rect">
            <a:avLst/>
          </a:prstGeom>
        </p:spPr>
      </p:pic>
      <p:sp>
        <p:nvSpPr>
          <p:cNvPr id="39" name="Pladsholder til tekst 2">
            <a:extLst>
              <a:ext uri="{FF2B5EF4-FFF2-40B4-BE49-F238E27FC236}">
                <a16:creationId xmlns:a16="http://schemas.microsoft.com/office/drawing/2014/main" id="{8182B968-C4CF-44AF-9A61-437C307BE5C4}"/>
              </a:ext>
            </a:extLst>
          </p:cNvPr>
          <p:cNvSpPr txBox="1">
            <a:spLocks/>
          </p:cNvSpPr>
          <p:nvPr/>
        </p:nvSpPr>
        <p:spPr>
          <a:xfrm>
            <a:off x="756660" y="1519945"/>
            <a:ext cx="4529715" cy="4879268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Tag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200" dirty="0">
                <a:solidFill>
                  <a:schemeClr val="tx1"/>
                </a:solidFill>
              </a:rPr>
              <a:t>Ny </a:t>
            </a:r>
            <a:r>
              <a:rPr lang="en-US" sz="2200" dirty="0" err="1">
                <a:solidFill>
                  <a:schemeClr val="tx1"/>
                </a:solidFill>
              </a:rPr>
              <a:t>tagbelægning</a:t>
            </a:r>
            <a:r>
              <a:rPr lang="en-US" sz="2200" dirty="0">
                <a:solidFill>
                  <a:schemeClr val="tx1"/>
                </a:solidFill>
              </a:rPr>
              <a:t>, stern, </a:t>
            </a:r>
            <a:r>
              <a:rPr lang="en-US" sz="2200" dirty="0" err="1">
                <a:solidFill>
                  <a:schemeClr val="tx1"/>
                </a:solidFill>
              </a:rPr>
              <a:t>tagrender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nedløb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r>
              <a:rPr lang="en-US" sz="2200" dirty="0" err="1">
                <a:solidFill>
                  <a:schemeClr val="tx1"/>
                </a:solidFill>
              </a:rPr>
              <a:t>Demontering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ovenlys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Murværk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Ommuring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hjørner</a:t>
            </a:r>
            <a:r>
              <a:rPr lang="en-US" sz="2200" dirty="0">
                <a:solidFill>
                  <a:schemeClr val="tx1"/>
                </a:solidFill>
              </a:rPr>
              <a:t> med </a:t>
            </a:r>
            <a:r>
              <a:rPr lang="en-US" sz="2200" dirty="0" err="1">
                <a:solidFill>
                  <a:schemeClr val="tx1"/>
                </a:solidFill>
              </a:rPr>
              <a:t>revner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Vinduer</a:t>
            </a:r>
            <a:r>
              <a:rPr lang="en-US" b="1" dirty="0">
                <a:solidFill>
                  <a:schemeClr val="tx1"/>
                </a:solidFill>
              </a:rPr>
              <a:t> og </a:t>
            </a:r>
            <a:r>
              <a:rPr lang="en-US" b="1" dirty="0" err="1">
                <a:solidFill>
                  <a:schemeClr val="tx1"/>
                </a:solidFill>
              </a:rPr>
              <a:t>døre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200" dirty="0">
                <a:solidFill>
                  <a:schemeClr val="tx1"/>
                </a:solidFill>
              </a:rPr>
              <a:t>Nye </a:t>
            </a:r>
            <a:r>
              <a:rPr lang="en-US" sz="2200" dirty="0" err="1">
                <a:solidFill>
                  <a:schemeClr val="tx1"/>
                </a:solidFill>
              </a:rPr>
              <a:t>træ</a:t>
            </a:r>
            <a:r>
              <a:rPr lang="en-US" sz="2200" dirty="0">
                <a:solidFill>
                  <a:schemeClr val="tx1"/>
                </a:solidFill>
              </a:rPr>
              <a:t>/</a:t>
            </a:r>
            <a:r>
              <a:rPr lang="en-US" sz="2200" dirty="0" err="1">
                <a:solidFill>
                  <a:schemeClr val="tx1"/>
                </a:solidFill>
              </a:rPr>
              <a:t>alu</a:t>
            </a:r>
            <a:r>
              <a:rPr lang="en-US" sz="2200" dirty="0">
                <a:solidFill>
                  <a:schemeClr val="tx1"/>
                </a:solidFill>
              </a:rPr>
              <a:t> incl. </a:t>
            </a:r>
            <a:r>
              <a:rPr lang="en-US" sz="2200" dirty="0" err="1">
                <a:solidFill>
                  <a:schemeClr val="tx1"/>
                </a:solidFill>
              </a:rPr>
              <a:t>renovering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sålbænke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r>
              <a:rPr lang="en-US" sz="2200" dirty="0" err="1">
                <a:solidFill>
                  <a:schemeClr val="tx1"/>
                </a:solidFill>
              </a:rPr>
              <a:t>Vinduesparti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stue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udskiftes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ikke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Indvendig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sz="2200" dirty="0">
                <a:solidFill>
                  <a:schemeClr val="tx1"/>
                </a:solidFill>
              </a:rPr>
              <a:t>Ingen </a:t>
            </a:r>
            <a:r>
              <a:rPr lang="en-US" sz="2200" dirty="0" err="1">
                <a:solidFill>
                  <a:schemeClr val="tx1"/>
                </a:solidFill>
              </a:rPr>
              <a:t>arbejder</a:t>
            </a:r>
            <a:r>
              <a:rPr lang="en-US" sz="2200" dirty="0">
                <a:solidFill>
                  <a:schemeClr val="tx1"/>
                </a:solidFill>
              </a:rPr>
              <a:t> – </a:t>
            </a:r>
            <a:r>
              <a:rPr lang="en-US" sz="2200" dirty="0" err="1">
                <a:solidFill>
                  <a:schemeClr val="tx1"/>
                </a:solidFill>
              </a:rPr>
              <a:t>foretages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løbende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ved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fraflytninger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rgbClr val="FFFFFF"/>
              </a:solidFill>
            </a:endParaRPr>
          </a:p>
          <a:p>
            <a:pPr marL="0" lvl="2">
              <a:spcBef>
                <a:spcPts val="1000"/>
              </a:spcBef>
            </a:pPr>
            <a:endParaRPr lang="en-US" sz="26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42A4631-E774-4AA2-9789-599E22A1362C}"/>
              </a:ext>
            </a:extLst>
          </p:cNvPr>
          <p:cNvSpPr/>
          <p:nvPr/>
        </p:nvSpPr>
        <p:spPr>
          <a:xfrm>
            <a:off x="8105970" y="3216131"/>
            <a:ext cx="1630261" cy="162588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1" name="Lige pilforbindelse 40">
            <a:extLst>
              <a:ext uri="{FF2B5EF4-FFF2-40B4-BE49-F238E27FC236}">
                <a16:creationId xmlns:a16="http://schemas.microsoft.com/office/drawing/2014/main" id="{E8F6E72B-E99B-44AC-A083-C28F1CF3CD01}"/>
              </a:ext>
            </a:extLst>
          </p:cNvPr>
          <p:cNvCxnSpPr>
            <a:cxnSpLocks/>
          </p:cNvCxnSpPr>
          <p:nvPr/>
        </p:nvCxnSpPr>
        <p:spPr>
          <a:xfrm>
            <a:off x="5025375" y="2495550"/>
            <a:ext cx="3518550" cy="10287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ladsholder til tekst 6">
            <a:extLst>
              <a:ext uri="{FF2B5EF4-FFF2-40B4-BE49-F238E27FC236}">
                <a16:creationId xmlns:a16="http://schemas.microsoft.com/office/drawing/2014/main" id="{42399C8A-7447-4262-9947-EF1B3075A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34" y="588883"/>
            <a:ext cx="10906008" cy="49721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Sammenfatning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–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Hovvej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94, 96 og 98                                     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.</a:t>
            </a:r>
            <a:endParaRPr lang="en-US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97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9A7C9B-F484-47E0-A2DB-AA69FBC3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954284"/>
            <a:ext cx="10513106" cy="7316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Dagsorden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6FFEF2-EA03-422C-AECA-C503A6EFF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33" y="1781175"/>
            <a:ext cx="10513106" cy="481291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7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7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Velkomst</a:t>
            </a:r>
            <a:r>
              <a:rPr lang="en-US" sz="7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v. Jane </a:t>
            </a:r>
            <a:r>
              <a:rPr lang="en-US" sz="7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Vejergang</a:t>
            </a:r>
            <a:r>
              <a:rPr lang="en-US" sz="7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7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Afdelingsformand</a:t>
            </a:r>
            <a:endParaRPr lang="en-US" sz="7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 </a:t>
            </a:r>
            <a:r>
              <a:rPr lang="en-US" sz="7400" dirty="0" err="1">
                <a:solidFill>
                  <a:schemeClr val="tx1"/>
                </a:solidFill>
              </a:rPr>
              <a:t>Præsentation</a:t>
            </a: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af</a:t>
            </a: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møderække</a:t>
            </a:r>
            <a:r>
              <a:rPr lang="en-US" sz="7400" dirty="0">
                <a:solidFill>
                  <a:schemeClr val="tx1"/>
                </a:solidFill>
              </a:rPr>
              <a:t> v. Jørgen Kragh Østby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 </a:t>
            </a:r>
            <a:r>
              <a:rPr lang="en-US" sz="7400" dirty="0" err="1">
                <a:solidFill>
                  <a:schemeClr val="tx1"/>
                </a:solidFill>
              </a:rPr>
              <a:t>Projektets</a:t>
            </a: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historik</a:t>
            </a:r>
            <a:r>
              <a:rPr lang="en-US" sz="7400" dirty="0">
                <a:solidFill>
                  <a:schemeClr val="tx1"/>
                </a:solidFill>
              </a:rPr>
              <a:t> og </a:t>
            </a:r>
            <a:r>
              <a:rPr lang="en-US" sz="7400" dirty="0" err="1">
                <a:solidFill>
                  <a:schemeClr val="tx1"/>
                </a:solidFill>
              </a:rPr>
              <a:t>aktuelt</a:t>
            </a:r>
            <a:r>
              <a:rPr lang="en-US" sz="7400" dirty="0">
                <a:solidFill>
                  <a:schemeClr val="tx1"/>
                </a:solidFill>
              </a:rPr>
              <a:t> v. Birgitte Hansen, D.A.I.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 </a:t>
            </a:r>
            <a:r>
              <a:rPr lang="en-US" sz="7400" dirty="0" err="1">
                <a:solidFill>
                  <a:schemeClr val="tx1"/>
                </a:solidFill>
              </a:rPr>
              <a:t>Landsbyggefondstøttet</a:t>
            </a: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renovering</a:t>
            </a:r>
            <a:r>
              <a:rPr lang="en-US" sz="7400" dirty="0">
                <a:solidFill>
                  <a:schemeClr val="tx1"/>
                </a:solidFill>
              </a:rPr>
              <a:t> v. Birgitte Hansen, D.A.I.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 </a:t>
            </a:r>
            <a:r>
              <a:rPr lang="en-US" sz="7400" dirty="0" err="1">
                <a:solidFill>
                  <a:schemeClr val="tx1"/>
                </a:solidFill>
              </a:rPr>
              <a:t>Gennemgang</a:t>
            </a: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af</a:t>
            </a: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tilstandsrapport</a:t>
            </a:r>
            <a:r>
              <a:rPr lang="en-US" sz="7400" dirty="0">
                <a:solidFill>
                  <a:schemeClr val="tx1"/>
                </a:solidFill>
              </a:rPr>
              <a:t> v. Vagn Erik Larsen, D.A.I.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 Pause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 </a:t>
            </a:r>
            <a:r>
              <a:rPr lang="en-US" sz="7400" dirty="0" err="1">
                <a:solidFill>
                  <a:schemeClr val="tx1"/>
                </a:solidFill>
              </a:rPr>
              <a:t>Renoveringsarbejder</a:t>
            </a:r>
            <a:r>
              <a:rPr lang="en-US" sz="7400" dirty="0">
                <a:solidFill>
                  <a:schemeClr val="tx1"/>
                </a:solidFill>
              </a:rPr>
              <a:t> – </a:t>
            </a:r>
            <a:r>
              <a:rPr lang="en-US" sz="7400" dirty="0" err="1">
                <a:solidFill>
                  <a:schemeClr val="tx1"/>
                </a:solidFill>
              </a:rPr>
              <a:t>sammenfatning</a:t>
            </a:r>
            <a:r>
              <a:rPr lang="en-US" sz="7400" dirty="0">
                <a:solidFill>
                  <a:schemeClr val="tx1"/>
                </a:solidFill>
              </a:rPr>
              <a:t> v. Vagn Erik Larsen, D.A.I.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 </a:t>
            </a:r>
            <a:r>
              <a:rPr lang="en-US" sz="7400" dirty="0" err="1">
                <a:solidFill>
                  <a:schemeClr val="tx1"/>
                </a:solidFill>
              </a:rPr>
              <a:t>Tilgængelige</a:t>
            </a: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boliger</a:t>
            </a:r>
            <a:r>
              <a:rPr lang="en-US" sz="7400" dirty="0">
                <a:solidFill>
                  <a:schemeClr val="tx1"/>
                </a:solidFill>
              </a:rPr>
              <a:t> v. Birgitte Hansen, D.A.I.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 </a:t>
            </a:r>
            <a:r>
              <a:rPr lang="en-US" sz="7400" dirty="0" err="1">
                <a:solidFill>
                  <a:schemeClr val="tx1"/>
                </a:solidFill>
              </a:rPr>
              <a:t>Udearealer</a:t>
            </a:r>
            <a:r>
              <a:rPr lang="en-US" sz="7400" dirty="0">
                <a:solidFill>
                  <a:schemeClr val="tx1"/>
                </a:solidFill>
              </a:rPr>
              <a:t> v. Jørgen Kragh Østby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Tidsplan</a:t>
            </a:r>
            <a:r>
              <a:rPr lang="en-US" sz="7400" dirty="0">
                <a:solidFill>
                  <a:schemeClr val="tx1"/>
                </a:solidFill>
              </a:rPr>
              <a:t> v. Birgitte Hansen, D.A.I.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Økonomi</a:t>
            </a:r>
            <a:r>
              <a:rPr lang="en-US" sz="7400" dirty="0">
                <a:solidFill>
                  <a:schemeClr val="tx1"/>
                </a:solidFill>
              </a:rPr>
              <a:t> og </a:t>
            </a:r>
            <a:r>
              <a:rPr lang="en-US" sz="7400" dirty="0" err="1">
                <a:solidFill>
                  <a:schemeClr val="tx1"/>
                </a:solidFill>
              </a:rPr>
              <a:t>finansiering</a:t>
            </a:r>
            <a:r>
              <a:rPr lang="en-US" sz="7400" dirty="0">
                <a:solidFill>
                  <a:schemeClr val="tx1"/>
                </a:solidFill>
              </a:rPr>
              <a:t>, v. Birgitte Hansen, D.A.I.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Spørgsmål</a:t>
            </a:r>
            <a:endParaRPr lang="en-US" sz="74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Kommende</a:t>
            </a:r>
            <a:r>
              <a:rPr lang="en-US" sz="7400" dirty="0">
                <a:solidFill>
                  <a:schemeClr val="tx1"/>
                </a:solidFill>
              </a:rPr>
              <a:t> </a:t>
            </a:r>
            <a:r>
              <a:rPr lang="en-US" sz="7400" dirty="0" err="1">
                <a:solidFill>
                  <a:schemeClr val="tx1"/>
                </a:solidFill>
              </a:rPr>
              <a:t>møder</a:t>
            </a:r>
            <a:r>
              <a:rPr lang="en-US" sz="7400" dirty="0">
                <a:solidFill>
                  <a:schemeClr val="tx1"/>
                </a:solidFill>
              </a:rPr>
              <a:t> v. Jørgen Kragh Østby</a:t>
            </a:r>
          </a:p>
          <a:p>
            <a:pPr marL="0" lvl="1">
              <a:spcBef>
                <a:spcPts val="1000"/>
              </a:spcBef>
            </a:pPr>
            <a:endParaRPr lang="en-US" sz="8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0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pic>
        <p:nvPicPr>
          <p:cNvPr id="35" name="Billede 34">
            <a:extLst>
              <a:ext uri="{FF2B5EF4-FFF2-40B4-BE49-F238E27FC236}">
                <a16:creationId xmlns:a16="http://schemas.microsoft.com/office/drawing/2014/main" id="{80315E60-4227-4894-B78C-3B252873B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1393746"/>
            <a:ext cx="4630226" cy="3430627"/>
          </a:xfrm>
          <a:prstGeom prst="rect">
            <a:avLst/>
          </a:prstGeom>
        </p:spPr>
      </p:pic>
      <p:sp>
        <p:nvSpPr>
          <p:cNvPr id="36" name="Pladsholder til tekst 2">
            <a:extLst>
              <a:ext uri="{FF2B5EF4-FFF2-40B4-BE49-F238E27FC236}">
                <a16:creationId xmlns:a16="http://schemas.microsoft.com/office/drawing/2014/main" id="{1C8947BC-E2CE-458C-BE1E-02B928FC3338}"/>
              </a:ext>
            </a:extLst>
          </p:cNvPr>
          <p:cNvSpPr txBox="1">
            <a:spLocks/>
          </p:cNvSpPr>
          <p:nvPr/>
        </p:nvSpPr>
        <p:spPr>
          <a:xfrm>
            <a:off x="805685" y="1450471"/>
            <a:ext cx="4948179" cy="5159130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Tag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200" dirty="0">
                <a:solidFill>
                  <a:schemeClr val="tx1"/>
                </a:solidFill>
              </a:rPr>
              <a:t>Ny </a:t>
            </a:r>
            <a:r>
              <a:rPr lang="en-US" sz="2200" dirty="0" err="1">
                <a:solidFill>
                  <a:schemeClr val="tx1"/>
                </a:solidFill>
              </a:rPr>
              <a:t>tagbelægning</a:t>
            </a:r>
            <a:r>
              <a:rPr lang="en-US" sz="2200" dirty="0">
                <a:solidFill>
                  <a:schemeClr val="tx1"/>
                </a:solidFill>
              </a:rPr>
              <a:t>, stern, </a:t>
            </a:r>
            <a:r>
              <a:rPr lang="en-US" sz="2200" dirty="0" err="1">
                <a:solidFill>
                  <a:schemeClr val="tx1"/>
                </a:solidFill>
              </a:rPr>
              <a:t>tagrender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nedløb</a:t>
            </a:r>
            <a:r>
              <a:rPr lang="en-US" sz="2200" dirty="0">
                <a:solidFill>
                  <a:schemeClr val="tx1"/>
                </a:solidFill>
              </a:rPr>
              <a:t>. Nye </a:t>
            </a:r>
            <a:r>
              <a:rPr lang="en-US" sz="2200" dirty="0" err="1">
                <a:solidFill>
                  <a:schemeClr val="tx1"/>
                </a:solidFill>
              </a:rPr>
              <a:t>ovenlys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Vinduer</a:t>
            </a:r>
            <a:r>
              <a:rPr lang="en-US" b="1" dirty="0">
                <a:solidFill>
                  <a:schemeClr val="tx1"/>
                </a:solidFill>
              </a:rPr>
              <a:t> og </a:t>
            </a:r>
            <a:r>
              <a:rPr lang="en-US" b="1" dirty="0" err="1">
                <a:solidFill>
                  <a:schemeClr val="tx1"/>
                </a:solidFill>
              </a:rPr>
              <a:t>døre</a:t>
            </a:r>
            <a:r>
              <a:rPr lang="en-US" sz="2200" dirty="0">
                <a:solidFill>
                  <a:schemeClr val="tx1"/>
                </a:solidFill>
              </a:rPr>
              <a:t>: Nye </a:t>
            </a:r>
            <a:r>
              <a:rPr lang="en-US" sz="2200" dirty="0" err="1">
                <a:solidFill>
                  <a:schemeClr val="tx1"/>
                </a:solidFill>
              </a:rPr>
              <a:t>træ</a:t>
            </a:r>
            <a:r>
              <a:rPr lang="en-US" sz="2200" dirty="0">
                <a:solidFill>
                  <a:schemeClr val="tx1"/>
                </a:solidFill>
              </a:rPr>
              <a:t>/</a:t>
            </a:r>
            <a:r>
              <a:rPr lang="en-US" sz="2200" dirty="0" err="1">
                <a:solidFill>
                  <a:schemeClr val="tx1"/>
                </a:solidFill>
              </a:rPr>
              <a:t>alu</a:t>
            </a:r>
            <a:r>
              <a:rPr lang="en-US" sz="2200" dirty="0">
                <a:solidFill>
                  <a:schemeClr val="tx1"/>
                </a:solidFill>
              </a:rPr>
              <a:t>.                      I nr. 100 </a:t>
            </a:r>
            <a:r>
              <a:rPr lang="en-US" sz="2200" dirty="0" err="1">
                <a:solidFill>
                  <a:schemeClr val="tx1"/>
                </a:solidFill>
              </a:rPr>
              <a:t>udskiftes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vinduer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døre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ikke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Læmure</a:t>
            </a:r>
            <a:r>
              <a:rPr lang="en-US" b="1" dirty="0">
                <a:solidFill>
                  <a:schemeClr val="tx1"/>
                </a:solidFill>
              </a:rPr>
              <a:t> og </a:t>
            </a:r>
            <a:r>
              <a:rPr lang="en-US" b="1" dirty="0" err="1">
                <a:solidFill>
                  <a:schemeClr val="tx1"/>
                </a:solidFill>
              </a:rPr>
              <a:t>skure</a:t>
            </a:r>
            <a:r>
              <a:rPr lang="en-US" b="1" dirty="0">
                <a:solidFill>
                  <a:schemeClr val="tx1"/>
                </a:solidFill>
              </a:rPr>
              <a:t> nr. 100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Læmure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erstattes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plankeværk</a:t>
            </a:r>
            <a:r>
              <a:rPr lang="en-US" sz="2200" dirty="0">
                <a:solidFill>
                  <a:schemeClr val="tx1"/>
                </a:solidFill>
              </a:rPr>
              <a:t> + nye </a:t>
            </a:r>
            <a:r>
              <a:rPr lang="en-US" sz="2200" dirty="0" err="1">
                <a:solidFill>
                  <a:schemeClr val="tx1"/>
                </a:solidFill>
              </a:rPr>
              <a:t>skure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Indvendig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Renovering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baderum</a:t>
            </a:r>
            <a:r>
              <a:rPr lang="en-US" sz="2200" dirty="0">
                <a:solidFill>
                  <a:schemeClr val="tx1"/>
                </a:solidFill>
              </a:rPr>
              <a:t>, nye </a:t>
            </a:r>
            <a:r>
              <a:rPr lang="en-US" sz="2200" dirty="0" err="1">
                <a:solidFill>
                  <a:schemeClr val="tx1"/>
                </a:solidFill>
              </a:rPr>
              <a:t>radiatorer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varmerør</a:t>
            </a:r>
            <a:r>
              <a:rPr lang="en-US" sz="2200" dirty="0">
                <a:solidFill>
                  <a:schemeClr val="tx1"/>
                </a:solidFill>
              </a:rPr>
              <a:t>, nye </a:t>
            </a:r>
            <a:r>
              <a:rPr lang="en-US" sz="2200" dirty="0" err="1">
                <a:solidFill>
                  <a:schemeClr val="tx1"/>
                </a:solidFill>
              </a:rPr>
              <a:t>faldstammer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etablering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ventilationsanlæg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pPr marL="0" lvl="2">
              <a:spcBef>
                <a:spcPts val="1000"/>
              </a:spcBef>
            </a:pPr>
            <a:endParaRPr lang="en-US" sz="26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B861138-FB7F-4920-9A26-5B046407B430}"/>
              </a:ext>
            </a:extLst>
          </p:cNvPr>
          <p:cNvSpPr/>
          <p:nvPr/>
        </p:nvSpPr>
        <p:spPr>
          <a:xfrm>
            <a:off x="7159807" y="3437805"/>
            <a:ext cx="1304789" cy="137749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8FC5466-DA0F-42E3-A074-A29E56522719}"/>
              </a:ext>
            </a:extLst>
          </p:cNvPr>
          <p:cNvSpPr/>
          <p:nvPr/>
        </p:nvSpPr>
        <p:spPr>
          <a:xfrm rot="20869240">
            <a:off x="10044315" y="2980872"/>
            <a:ext cx="670537" cy="137749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91F058CF-3654-4CF4-B915-184A7503E83D}"/>
              </a:ext>
            </a:extLst>
          </p:cNvPr>
          <p:cNvCxnSpPr>
            <a:cxnSpLocks/>
          </p:cNvCxnSpPr>
          <p:nvPr/>
        </p:nvCxnSpPr>
        <p:spPr>
          <a:xfrm>
            <a:off x="5375184" y="2238375"/>
            <a:ext cx="1949541" cy="180975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ge pilforbindelse 45">
            <a:extLst>
              <a:ext uri="{FF2B5EF4-FFF2-40B4-BE49-F238E27FC236}">
                <a16:creationId xmlns:a16="http://schemas.microsoft.com/office/drawing/2014/main" id="{518970A8-D982-4209-BEF5-B93C13AEDE65}"/>
              </a:ext>
            </a:extLst>
          </p:cNvPr>
          <p:cNvCxnSpPr>
            <a:cxnSpLocks/>
          </p:cNvCxnSpPr>
          <p:nvPr/>
        </p:nvCxnSpPr>
        <p:spPr>
          <a:xfrm>
            <a:off x="5375184" y="2238375"/>
            <a:ext cx="4759416" cy="12954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ladsholder til tekst 6">
            <a:extLst>
              <a:ext uri="{FF2B5EF4-FFF2-40B4-BE49-F238E27FC236}">
                <a16:creationId xmlns:a16="http://schemas.microsoft.com/office/drawing/2014/main" id="{C3680BF7-91F2-46A4-86E4-615711829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886" y="586535"/>
            <a:ext cx="10906008" cy="49721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Sammenfatning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–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Hovvej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90, 92 og 100                                     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.</a:t>
            </a:r>
            <a:endParaRPr lang="en-US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99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911" y="744097"/>
            <a:ext cx="1257300" cy="952500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6A759F82-097C-48FB-A08E-2498A21BB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774" y="2099007"/>
            <a:ext cx="4630226" cy="3430627"/>
          </a:xfrm>
          <a:prstGeom prst="rect">
            <a:avLst/>
          </a:prstGeom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48464E55-E506-4A77-B889-6E72E94E3315}"/>
              </a:ext>
            </a:extLst>
          </p:cNvPr>
          <p:cNvSpPr/>
          <p:nvPr/>
        </p:nvSpPr>
        <p:spPr>
          <a:xfrm rot="20958043">
            <a:off x="7564858" y="2184930"/>
            <a:ext cx="3340360" cy="16799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1" name="Pladsholder til tekst 2">
            <a:extLst>
              <a:ext uri="{FF2B5EF4-FFF2-40B4-BE49-F238E27FC236}">
                <a16:creationId xmlns:a16="http://schemas.microsoft.com/office/drawing/2014/main" id="{83A88AF4-8FE0-440D-86F4-5AAA07DA4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62" y="1187865"/>
            <a:ext cx="6708285" cy="5520584"/>
          </a:xfrm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r>
              <a:rPr lang="en-US" sz="8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</a:t>
            </a:r>
            <a:r>
              <a:rPr lang="en-US" sz="8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Ny </a:t>
            </a:r>
            <a:r>
              <a:rPr lang="en-US" sz="8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tagbelægning</a:t>
            </a:r>
            <a:r>
              <a:rPr lang="en-US" sz="8800" dirty="0">
                <a:solidFill>
                  <a:schemeClr val="tx1"/>
                </a:solidFill>
              </a:rPr>
              <a:t>, stern, </a:t>
            </a:r>
            <a:r>
              <a:rPr lang="en-US" sz="8800" dirty="0" err="1">
                <a:solidFill>
                  <a:schemeClr val="tx1"/>
                </a:solidFill>
              </a:rPr>
              <a:t>tagrender</a:t>
            </a:r>
            <a:r>
              <a:rPr lang="en-US" sz="8800" dirty="0">
                <a:solidFill>
                  <a:schemeClr val="tx1"/>
                </a:solidFill>
              </a:rPr>
              <a:t> og </a:t>
            </a:r>
            <a:r>
              <a:rPr lang="en-US" sz="8800" dirty="0" err="1">
                <a:solidFill>
                  <a:schemeClr val="tx1"/>
                </a:solidFill>
              </a:rPr>
              <a:t>nedløb</a:t>
            </a:r>
            <a:r>
              <a:rPr lang="en-US" sz="8800" dirty="0">
                <a:solidFill>
                  <a:schemeClr val="tx1"/>
                </a:solidFill>
              </a:rPr>
              <a:t>.</a:t>
            </a:r>
          </a:p>
          <a:p>
            <a:endParaRPr lang="en-US" sz="6800" dirty="0">
              <a:solidFill>
                <a:schemeClr val="tx1"/>
              </a:solidFill>
            </a:endParaRPr>
          </a:p>
          <a:p>
            <a:r>
              <a:rPr lang="en-US" sz="8800" b="1" dirty="0" err="1">
                <a:solidFill>
                  <a:schemeClr val="tx1"/>
                </a:solidFill>
              </a:rPr>
              <a:t>Altangang</a:t>
            </a:r>
            <a:r>
              <a:rPr lang="en-US" sz="8800" dirty="0">
                <a:solidFill>
                  <a:schemeClr val="tx1"/>
                </a:solidFill>
              </a:rPr>
              <a:t>: Ny </a:t>
            </a:r>
            <a:r>
              <a:rPr lang="en-US" sz="8800" dirty="0" err="1">
                <a:solidFill>
                  <a:schemeClr val="tx1"/>
                </a:solidFill>
              </a:rPr>
              <a:t>altangang</a:t>
            </a:r>
            <a:r>
              <a:rPr lang="en-US" sz="8800" dirty="0">
                <a:solidFill>
                  <a:schemeClr val="tx1"/>
                </a:solidFill>
              </a:rPr>
              <a:t>/</a:t>
            </a:r>
            <a:r>
              <a:rPr lang="en-US" sz="8800" dirty="0" err="1">
                <a:solidFill>
                  <a:schemeClr val="tx1"/>
                </a:solidFill>
              </a:rPr>
              <a:t>renovering</a:t>
            </a:r>
            <a:r>
              <a:rPr lang="en-US" sz="8800" dirty="0">
                <a:solidFill>
                  <a:schemeClr val="tx1"/>
                </a:solidFill>
              </a:rPr>
              <a:t> + </a:t>
            </a:r>
            <a:r>
              <a:rPr lang="en-US" sz="8800" dirty="0" err="1">
                <a:solidFill>
                  <a:schemeClr val="tx1"/>
                </a:solidFill>
              </a:rPr>
              <a:t>nyt</a:t>
            </a:r>
            <a:r>
              <a:rPr lang="en-US" sz="8800" dirty="0">
                <a:solidFill>
                  <a:schemeClr val="tx1"/>
                </a:solidFill>
              </a:rPr>
              <a:t>. </a:t>
            </a:r>
            <a:r>
              <a:rPr lang="en-US" sz="8800" dirty="0" err="1">
                <a:solidFill>
                  <a:schemeClr val="tx1"/>
                </a:solidFill>
              </a:rPr>
              <a:t>værn</a:t>
            </a:r>
            <a:r>
              <a:rPr lang="en-US" sz="8800" dirty="0">
                <a:solidFill>
                  <a:schemeClr val="tx1"/>
                </a:solidFill>
              </a:rPr>
              <a:t>.</a:t>
            </a:r>
          </a:p>
          <a:p>
            <a:endParaRPr lang="en-US" sz="6800" dirty="0">
              <a:solidFill>
                <a:schemeClr val="tx1"/>
              </a:solidFill>
            </a:endParaRPr>
          </a:p>
          <a:p>
            <a:r>
              <a:rPr lang="en-US" sz="8800" b="1" dirty="0">
                <a:solidFill>
                  <a:schemeClr val="tx1"/>
                </a:solidFill>
              </a:rPr>
              <a:t>Elevator: </a:t>
            </a:r>
            <a:r>
              <a:rPr lang="en-US" sz="8800" dirty="0" err="1">
                <a:solidFill>
                  <a:schemeClr val="tx1"/>
                </a:solidFill>
              </a:rPr>
              <a:t>Etableres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ved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nordgavl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i</a:t>
            </a:r>
            <a:r>
              <a:rPr lang="en-US" sz="8800" dirty="0">
                <a:solidFill>
                  <a:schemeClr val="tx1"/>
                </a:solidFill>
              </a:rPr>
              <a:t> nr. 14 og 16</a:t>
            </a:r>
          </a:p>
          <a:p>
            <a:endParaRPr lang="en-US" sz="6800" dirty="0">
              <a:solidFill>
                <a:schemeClr val="tx1"/>
              </a:solidFill>
            </a:endParaRPr>
          </a:p>
          <a:p>
            <a:r>
              <a:rPr lang="en-US" sz="8800" b="1" dirty="0">
                <a:solidFill>
                  <a:schemeClr val="tx1"/>
                </a:solidFill>
              </a:rPr>
              <a:t>Gavle</a:t>
            </a:r>
            <a:r>
              <a:rPr lang="en-US" sz="8800" dirty="0">
                <a:solidFill>
                  <a:schemeClr val="tx1"/>
                </a:solidFill>
              </a:rPr>
              <a:t>: </a:t>
            </a:r>
            <a:r>
              <a:rPr lang="en-US" sz="8800" dirty="0" err="1">
                <a:solidFill>
                  <a:schemeClr val="tx1"/>
                </a:solidFill>
              </a:rPr>
              <a:t>Udvendig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efterisolering</a:t>
            </a:r>
            <a:r>
              <a:rPr lang="en-US" sz="6800" dirty="0">
                <a:solidFill>
                  <a:schemeClr val="tx1"/>
                </a:solidFill>
              </a:rPr>
              <a:t>.</a:t>
            </a:r>
          </a:p>
          <a:p>
            <a:endParaRPr lang="en-US" sz="6800" dirty="0">
              <a:solidFill>
                <a:schemeClr val="tx1"/>
              </a:solidFill>
            </a:endParaRPr>
          </a:p>
          <a:p>
            <a:r>
              <a:rPr lang="en-US" sz="8800" b="1" dirty="0" err="1">
                <a:solidFill>
                  <a:schemeClr val="tx1"/>
                </a:solidFill>
              </a:rPr>
              <a:t>Vinduer</a:t>
            </a:r>
            <a:r>
              <a:rPr lang="en-US" sz="8800" b="1" dirty="0">
                <a:solidFill>
                  <a:schemeClr val="tx1"/>
                </a:solidFill>
              </a:rPr>
              <a:t> og </a:t>
            </a:r>
            <a:r>
              <a:rPr lang="en-US" sz="8800" b="1" dirty="0" err="1">
                <a:solidFill>
                  <a:schemeClr val="tx1"/>
                </a:solidFill>
              </a:rPr>
              <a:t>døre</a:t>
            </a:r>
            <a:r>
              <a:rPr lang="en-US" sz="8800" dirty="0">
                <a:solidFill>
                  <a:schemeClr val="tx1"/>
                </a:solidFill>
              </a:rPr>
              <a:t>: Nye </a:t>
            </a:r>
            <a:r>
              <a:rPr lang="en-US" sz="8800" dirty="0" err="1">
                <a:solidFill>
                  <a:schemeClr val="tx1"/>
                </a:solidFill>
              </a:rPr>
              <a:t>træ</a:t>
            </a:r>
            <a:r>
              <a:rPr lang="en-US" sz="8800" dirty="0">
                <a:solidFill>
                  <a:schemeClr val="tx1"/>
                </a:solidFill>
              </a:rPr>
              <a:t>/</a:t>
            </a:r>
            <a:r>
              <a:rPr lang="en-US" sz="8800" dirty="0" err="1">
                <a:solidFill>
                  <a:schemeClr val="tx1"/>
                </a:solidFill>
              </a:rPr>
              <a:t>alu</a:t>
            </a:r>
            <a:r>
              <a:rPr lang="en-US" sz="8800" dirty="0">
                <a:solidFill>
                  <a:schemeClr val="tx1"/>
                </a:solidFill>
              </a:rPr>
              <a:t>.</a:t>
            </a:r>
          </a:p>
          <a:p>
            <a:endParaRPr lang="en-US" sz="6800" b="1" dirty="0">
              <a:solidFill>
                <a:schemeClr val="tx1"/>
              </a:solidFill>
            </a:endParaRPr>
          </a:p>
          <a:p>
            <a:r>
              <a:rPr lang="en-US" sz="8800" b="1" dirty="0" err="1">
                <a:solidFill>
                  <a:schemeClr val="tx1"/>
                </a:solidFill>
              </a:rPr>
              <a:t>Indvendig</a:t>
            </a:r>
            <a:r>
              <a:rPr lang="en-US" sz="8800" b="1" dirty="0">
                <a:solidFill>
                  <a:schemeClr val="tx1"/>
                </a:solidFill>
              </a:rPr>
              <a:t>, nr. 14 -16</a:t>
            </a:r>
            <a:r>
              <a:rPr lang="en-US" sz="8800" dirty="0">
                <a:solidFill>
                  <a:schemeClr val="tx1"/>
                </a:solidFill>
              </a:rPr>
              <a:t>: Total </a:t>
            </a:r>
            <a:r>
              <a:rPr lang="en-US" sz="8800" dirty="0" err="1">
                <a:solidFill>
                  <a:schemeClr val="tx1"/>
                </a:solidFill>
              </a:rPr>
              <a:t>renovering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af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boliger</a:t>
            </a:r>
            <a:r>
              <a:rPr lang="en-US" sz="8800" dirty="0">
                <a:solidFill>
                  <a:schemeClr val="tx1"/>
                </a:solidFill>
              </a:rPr>
              <a:t> incl. </a:t>
            </a:r>
            <a:r>
              <a:rPr lang="en-US" sz="8800" dirty="0" err="1">
                <a:solidFill>
                  <a:schemeClr val="tx1"/>
                </a:solidFill>
              </a:rPr>
              <a:t>nyt</a:t>
            </a:r>
            <a:r>
              <a:rPr lang="en-US" sz="8800" dirty="0">
                <a:solidFill>
                  <a:schemeClr val="tx1"/>
                </a:solidFill>
              </a:rPr>
              <a:t> og </a:t>
            </a:r>
            <a:r>
              <a:rPr lang="en-US" sz="8800" dirty="0" err="1">
                <a:solidFill>
                  <a:schemeClr val="tx1"/>
                </a:solidFill>
              </a:rPr>
              <a:t>større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baderum</a:t>
            </a:r>
            <a:r>
              <a:rPr lang="en-US" sz="8800" dirty="0">
                <a:solidFill>
                  <a:schemeClr val="tx1"/>
                </a:solidFill>
              </a:rPr>
              <a:t> og </a:t>
            </a:r>
            <a:r>
              <a:rPr lang="en-US" sz="8800" dirty="0" err="1">
                <a:solidFill>
                  <a:schemeClr val="tx1"/>
                </a:solidFill>
              </a:rPr>
              <a:t>køkken</a:t>
            </a:r>
            <a:r>
              <a:rPr lang="en-US" sz="8800" dirty="0">
                <a:solidFill>
                  <a:schemeClr val="tx1"/>
                </a:solidFill>
              </a:rPr>
              <a:t>, nye </a:t>
            </a:r>
            <a:r>
              <a:rPr lang="en-US" sz="8800" dirty="0" err="1">
                <a:solidFill>
                  <a:schemeClr val="tx1"/>
                </a:solidFill>
              </a:rPr>
              <a:t>installationer</a:t>
            </a:r>
            <a:r>
              <a:rPr lang="en-US" sz="8800" dirty="0">
                <a:solidFill>
                  <a:schemeClr val="tx1"/>
                </a:solidFill>
              </a:rPr>
              <a:t> og </a:t>
            </a:r>
            <a:r>
              <a:rPr lang="en-US" sz="8800" dirty="0" err="1">
                <a:solidFill>
                  <a:schemeClr val="tx1"/>
                </a:solidFill>
              </a:rPr>
              <a:t>etablering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af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ventilationsanlæg</a:t>
            </a:r>
            <a:r>
              <a:rPr lang="en-US" sz="8800" dirty="0">
                <a:solidFill>
                  <a:schemeClr val="tx1"/>
                </a:solidFill>
              </a:rPr>
              <a:t>. Der </a:t>
            </a:r>
            <a:r>
              <a:rPr lang="en-US" sz="8800" dirty="0" err="1">
                <a:solidFill>
                  <a:schemeClr val="tx1"/>
                </a:solidFill>
              </a:rPr>
              <a:t>etableres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adgang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til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boliger</a:t>
            </a:r>
            <a:r>
              <a:rPr lang="en-US" sz="8800" dirty="0">
                <a:solidFill>
                  <a:schemeClr val="tx1"/>
                </a:solidFill>
              </a:rPr>
              <a:t> via elevator.</a:t>
            </a:r>
          </a:p>
          <a:p>
            <a:endParaRPr lang="en-US" sz="8800" dirty="0">
              <a:solidFill>
                <a:schemeClr val="tx1"/>
              </a:solidFill>
            </a:endParaRPr>
          </a:p>
          <a:p>
            <a:r>
              <a:rPr lang="en-US" sz="8800" b="1" dirty="0" err="1">
                <a:solidFill>
                  <a:schemeClr val="tx1"/>
                </a:solidFill>
              </a:rPr>
              <a:t>Indvendig</a:t>
            </a:r>
            <a:r>
              <a:rPr lang="en-US" sz="8800" b="1" dirty="0">
                <a:solidFill>
                  <a:schemeClr val="tx1"/>
                </a:solidFill>
              </a:rPr>
              <a:t> nr. 18</a:t>
            </a:r>
            <a:r>
              <a:rPr lang="en-US" sz="8800" dirty="0">
                <a:solidFill>
                  <a:schemeClr val="tx1"/>
                </a:solidFill>
              </a:rPr>
              <a:t>: </a:t>
            </a:r>
            <a:r>
              <a:rPr lang="en-US" sz="8800" dirty="0" err="1">
                <a:solidFill>
                  <a:schemeClr val="tx1"/>
                </a:solidFill>
              </a:rPr>
              <a:t>Renovering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af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baderum</a:t>
            </a:r>
            <a:r>
              <a:rPr lang="en-US" sz="8800" dirty="0">
                <a:solidFill>
                  <a:schemeClr val="tx1"/>
                </a:solidFill>
              </a:rPr>
              <a:t>, nye </a:t>
            </a:r>
            <a:r>
              <a:rPr lang="en-US" sz="8800" dirty="0" err="1">
                <a:solidFill>
                  <a:schemeClr val="tx1"/>
                </a:solidFill>
              </a:rPr>
              <a:t>radiatorer</a:t>
            </a:r>
            <a:r>
              <a:rPr lang="en-US" sz="8800" dirty="0">
                <a:solidFill>
                  <a:schemeClr val="tx1"/>
                </a:solidFill>
              </a:rPr>
              <a:t> og </a:t>
            </a:r>
            <a:r>
              <a:rPr lang="en-US" sz="8800" dirty="0" err="1">
                <a:solidFill>
                  <a:schemeClr val="tx1"/>
                </a:solidFill>
              </a:rPr>
              <a:t>stigstrenge</a:t>
            </a:r>
            <a:r>
              <a:rPr lang="en-US" sz="8800" dirty="0">
                <a:solidFill>
                  <a:schemeClr val="tx1"/>
                </a:solidFill>
              </a:rPr>
              <a:t>, nye </a:t>
            </a:r>
            <a:r>
              <a:rPr lang="en-US" sz="8800" dirty="0" err="1">
                <a:solidFill>
                  <a:schemeClr val="tx1"/>
                </a:solidFill>
              </a:rPr>
              <a:t>faldstammer</a:t>
            </a:r>
            <a:r>
              <a:rPr lang="en-US" sz="8800" dirty="0">
                <a:solidFill>
                  <a:schemeClr val="tx1"/>
                </a:solidFill>
              </a:rPr>
              <a:t> og </a:t>
            </a:r>
            <a:r>
              <a:rPr lang="en-US" sz="8800" dirty="0" err="1">
                <a:solidFill>
                  <a:schemeClr val="tx1"/>
                </a:solidFill>
              </a:rPr>
              <a:t>etablering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af</a:t>
            </a:r>
            <a:r>
              <a:rPr lang="en-US" sz="8800" dirty="0">
                <a:solidFill>
                  <a:schemeClr val="tx1"/>
                </a:solidFill>
              </a:rPr>
              <a:t> </a:t>
            </a:r>
            <a:r>
              <a:rPr lang="en-US" sz="8800" dirty="0" err="1">
                <a:solidFill>
                  <a:schemeClr val="tx1"/>
                </a:solidFill>
              </a:rPr>
              <a:t>ventilationsanlæg</a:t>
            </a:r>
            <a:r>
              <a:rPr lang="en-US" sz="8800" dirty="0">
                <a:solidFill>
                  <a:schemeClr val="tx1"/>
                </a:solidFill>
              </a:rPr>
              <a:t>.</a:t>
            </a:r>
          </a:p>
          <a:p>
            <a:endParaRPr lang="en-US" sz="5500" dirty="0">
              <a:solidFill>
                <a:schemeClr val="tx1"/>
              </a:solidFill>
            </a:endParaRPr>
          </a:p>
          <a:p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lvl="2">
              <a:spcBef>
                <a:spcPts val="1000"/>
              </a:spcBef>
            </a:pPr>
            <a:endParaRPr lang="en-US" sz="2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DE7528C8-8858-42D1-BD33-DD88978422BE}"/>
              </a:ext>
            </a:extLst>
          </p:cNvPr>
          <p:cNvCxnSpPr>
            <a:cxnSpLocks/>
          </p:cNvCxnSpPr>
          <p:nvPr/>
        </p:nvCxnSpPr>
        <p:spPr>
          <a:xfrm>
            <a:off x="6272613" y="2196269"/>
            <a:ext cx="1751120" cy="828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ladsholder til tekst 6">
            <a:extLst>
              <a:ext uri="{FF2B5EF4-FFF2-40B4-BE49-F238E27FC236}">
                <a16:creationId xmlns:a16="http://schemas.microsoft.com/office/drawing/2014/main" id="{F9C088E5-6DC3-46B3-8D2B-203BC45733A5}"/>
              </a:ext>
            </a:extLst>
          </p:cNvPr>
          <p:cNvSpPr txBox="1">
            <a:spLocks/>
          </p:cNvSpPr>
          <p:nvPr/>
        </p:nvSpPr>
        <p:spPr>
          <a:xfrm>
            <a:off x="453553" y="340592"/>
            <a:ext cx="10906008" cy="497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solidFill>
                  <a:schemeClr val="tx1"/>
                </a:solidFill>
                <a:latin typeface="+mj-lt"/>
              </a:rPr>
              <a:t>Sammenfatning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en-US" sz="4800" dirty="0" err="1">
                <a:solidFill>
                  <a:schemeClr val="tx1"/>
                </a:solidFill>
                <a:latin typeface="+mj-lt"/>
              </a:rPr>
              <a:t>Hadbjervej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14, 16 og 18                                      </a:t>
            </a:r>
          </a:p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9157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46" y="55315"/>
            <a:ext cx="1257300" cy="952500"/>
          </a:xfrm>
          <a:prstGeom prst="rect">
            <a:avLst/>
          </a:prstGeom>
        </p:spPr>
      </p:pic>
      <p:sp>
        <p:nvSpPr>
          <p:cNvPr id="34" name="Titel 1">
            <a:extLst>
              <a:ext uri="{FF2B5EF4-FFF2-40B4-BE49-F238E27FC236}">
                <a16:creationId xmlns:a16="http://schemas.microsoft.com/office/drawing/2014/main" id="{E12AE81F-35DB-41BC-ABCB-C4A71E541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04" y="658937"/>
            <a:ext cx="10515600" cy="924405"/>
          </a:xfrm>
        </p:spPr>
        <p:txBody>
          <a:bodyPr/>
          <a:lstStyle/>
          <a:p>
            <a:pPr algn="ctr"/>
            <a:r>
              <a:rPr lang="da-DK" dirty="0"/>
              <a:t>Tilgængelig bolig – hvad er det?</a:t>
            </a:r>
            <a:endParaRPr lang="da-DK" sz="4800" dirty="0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B4C08D8C-A02E-430C-952C-ED9C57FF2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29" y="2238375"/>
            <a:ext cx="5781675" cy="2381250"/>
          </a:xfrm>
          <a:prstGeom prst="rect">
            <a:avLst/>
          </a:prstGeom>
        </p:spPr>
      </p:pic>
      <p:pic>
        <p:nvPicPr>
          <p:cNvPr id="36" name="Billede 35">
            <a:extLst>
              <a:ext uri="{FF2B5EF4-FFF2-40B4-BE49-F238E27FC236}">
                <a16:creationId xmlns:a16="http://schemas.microsoft.com/office/drawing/2014/main" id="{7516C560-D0E6-4B50-939A-4F4359429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404" y="3970213"/>
            <a:ext cx="3371850" cy="2228850"/>
          </a:xfrm>
          <a:prstGeom prst="rect">
            <a:avLst/>
          </a:prstGeom>
        </p:spPr>
      </p:pic>
      <p:sp>
        <p:nvSpPr>
          <p:cNvPr id="37" name="Pladsholder til tekst 2">
            <a:extLst>
              <a:ext uri="{FF2B5EF4-FFF2-40B4-BE49-F238E27FC236}">
                <a16:creationId xmlns:a16="http://schemas.microsoft.com/office/drawing/2014/main" id="{C1925AF0-5626-4145-8FC7-B35F2B20B42C}"/>
              </a:ext>
            </a:extLst>
          </p:cNvPr>
          <p:cNvSpPr txBox="1">
            <a:spLocks/>
          </p:cNvSpPr>
          <p:nvPr/>
        </p:nvSpPr>
        <p:spPr>
          <a:xfrm>
            <a:off x="739804" y="1750029"/>
            <a:ext cx="5130800" cy="952500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sz="2200" dirty="0">
                <a:solidFill>
                  <a:schemeClr val="tx1"/>
                </a:solidFill>
              </a:rPr>
              <a:t>Du kan komme ind i din bolig uden brug af trapper – der etableres elevator.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38" name="Pladsholder til tekst 2">
            <a:extLst>
              <a:ext uri="{FF2B5EF4-FFF2-40B4-BE49-F238E27FC236}">
                <a16:creationId xmlns:a16="http://schemas.microsoft.com/office/drawing/2014/main" id="{2CA4D7C8-1E64-4DE3-B01E-ADF09FD6C0EF}"/>
              </a:ext>
            </a:extLst>
          </p:cNvPr>
          <p:cNvSpPr txBox="1">
            <a:spLocks/>
          </p:cNvSpPr>
          <p:nvPr/>
        </p:nvSpPr>
        <p:spPr>
          <a:xfrm>
            <a:off x="8230269" y="2968129"/>
            <a:ext cx="3977635" cy="113348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sz="2200" dirty="0">
                <a:solidFill>
                  <a:schemeClr val="tx1"/>
                </a:solidFill>
              </a:rPr>
              <a:t>Indretningen ændres således der er god plads til at komme rundt i alle rum.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A7A230CD-6895-47CA-9103-0F939DD85FDF}"/>
              </a:ext>
            </a:extLst>
          </p:cNvPr>
          <p:cNvSpPr txBox="1">
            <a:spLocks/>
          </p:cNvSpPr>
          <p:nvPr/>
        </p:nvSpPr>
        <p:spPr>
          <a:xfrm>
            <a:off x="1260795" y="5156705"/>
            <a:ext cx="5913979" cy="148635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sz="2200" dirty="0">
                <a:solidFill>
                  <a:schemeClr val="tx1"/>
                </a:solidFill>
              </a:rPr>
              <a:t>En tilgængelig bolig er en fuldstændig opdateret og totalrenoveret bolig.</a:t>
            </a:r>
          </a:p>
          <a:p>
            <a:pPr lvl="1"/>
            <a:endParaRPr lang="da-DK" sz="2200" dirty="0">
              <a:solidFill>
                <a:schemeClr val="tx1"/>
              </a:solidFill>
            </a:endParaRPr>
          </a:p>
          <a:p>
            <a:pPr lvl="1"/>
            <a:r>
              <a:rPr lang="da-DK" sz="2200" dirty="0">
                <a:solidFill>
                  <a:schemeClr val="tx1"/>
                </a:solidFill>
              </a:rPr>
              <a:t>En tilgængelig bolig er for </a:t>
            </a:r>
            <a:r>
              <a:rPr lang="da-DK" sz="2200" i="1" dirty="0">
                <a:solidFill>
                  <a:schemeClr val="tx1"/>
                </a:solidFill>
              </a:rPr>
              <a:t>alle</a:t>
            </a:r>
            <a:r>
              <a:rPr lang="da-DK" sz="22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ECD98C8A-F39A-479F-93B0-21B38CCF5F33}"/>
              </a:ext>
            </a:extLst>
          </p:cNvPr>
          <p:cNvSpPr txBox="1">
            <a:spLocks/>
          </p:cNvSpPr>
          <p:nvPr/>
        </p:nvSpPr>
        <p:spPr>
          <a:xfrm>
            <a:off x="7573617" y="1900431"/>
            <a:ext cx="1793057" cy="60472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sz="2200" dirty="0">
                <a:solidFill>
                  <a:schemeClr val="tx1"/>
                </a:solidFill>
              </a:rPr>
              <a:t>Elevator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900CA424-FB16-4291-A7E5-7130F951F313}"/>
              </a:ext>
            </a:extLst>
          </p:cNvPr>
          <p:cNvCxnSpPr/>
          <p:nvPr/>
        </p:nvCxnSpPr>
        <p:spPr>
          <a:xfrm flipH="1">
            <a:off x="7816362" y="2238374"/>
            <a:ext cx="413907" cy="4207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96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46" y="55315"/>
            <a:ext cx="1257300" cy="952500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8C3B247F-A1F7-4AF2-AF7D-55C8EAED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37" y="671753"/>
            <a:ext cx="10515600" cy="924405"/>
          </a:xfrm>
        </p:spPr>
        <p:txBody>
          <a:bodyPr/>
          <a:lstStyle/>
          <a:p>
            <a:pPr algn="ctr"/>
            <a:r>
              <a:rPr lang="da-DK" sz="6000" dirty="0"/>
              <a:t>Tilgængelig bolig – hvorfor?</a:t>
            </a:r>
            <a:endParaRPr lang="da-DK" dirty="0"/>
          </a:p>
        </p:txBody>
      </p:sp>
      <p:sp>
        <p:nvSpPr>
          <p:cNvPr id="40" name="Pladsholder til tekst 2">
            <a:extLst>
              <a:ext uri="{FF2B5EF4-FFF2-40B4-BE49-F238E27FC236}">
                <a16:creationId xmlns:a16="http://schemas.microsoft.com/office/drawing/2014/main" id="{D9E1EA38-829D-41A2-B2D8-82CCE9ABD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37" y="1596158"/>
            <a:ext cx="10515600" cy="4955644"/>
          </a:xfrm>
        </p:spPr>
        <p:txBody>
          <a:bodyPr>
            <a:normAutofit/>
          </a:bodyPr>
          <a:lstStyle/>
          <a:p>
            <a:pPr algn="ctr"/>
            <a:endParaRPr lang="da-DK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Mulighed for at tilbyde boliger til en mere bred beboergruppe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Bedre boliger for nuværende beboere – og du behøver ikke flytte fra afdelingen hvis trapperne driller</a:t>
            </a:r>
          </a:p>
          <a:p>
            <a:pPr lvl="1"/>
            <a:endParaRPr lang="da-DK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Fremtidssikring af boligerne og sikring af fortsat udlejning</a:t>
            </a:r>
          </a:p>
          <a:p>
            <a:pPr lvl="1"/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1756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46" y="55315"/>
            <a:ext cx="1257300" cy="952500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8C3B247F-A1F7-4AF2-AF7D-55C8EAED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37" y="26731"/>
            <a:ext cx="8623504" cy="924405"/>
          </a:xfrm>
        </p:spPr>
        <p:txBody>
          <a:bodyPr/>
          <a:lstStyle/>
          <a:p>
            <a:pPr algn="ctr"/>
            <a:r>
              <a:rPr lang="da-DK" sz="6000" dirty="0"/>
              <a:t>Udearealer</a:t>
            </a:r>
            <a:endParaRPr lang="da-DK" dirty="0"/>
          </a:p>
        </p:txBody>
      </p:sp>
      <p:sp>
        <p:nvSpPr>
          <p:cNvPr id="40" name="Pladsholder til tekst 2">
            <a:extLst>
              <a:ext uri="{FF2B5EF4-FFF2-40B4-BE49-F238E27FC236}">
                <a16:creationId xmlns:a16="http://schemas.microsoft.com/office/drawing/2014/main" id="{D9E1EA38-829D-41A2-B2D8-82CCE9ABD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37" y="1063130"/>
            <a:ext cx="10515600" cy="495564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solidFill>
                  <a:schemeClr val="tx1"/>
                </a:solidFill>
              </a:rPr>
              <a:t>Vi har afholdt 2 workshops – mange gode ideer.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solidFill>
                  <a:schemeClr val="tx1"/>
                </a:solidFill>
              </a:rPr>
              <a:t>Beløb afsat fra LBF til udearealer.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da-DK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solidFill>
                  <a:schemeClr val="tx1"/>
                </a:solidFill>
              </a:rPr>
              <a:t>Flere planter, farver, træer.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solidFill>
                  <a:schemeClr val="tx1"/>
                </a:solidFill>
              </a:rPr>
              <a:t>Forskellige planteområder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solidFill>
                  <a:schemeClr val="tx1"/>
                </a:solidFill>
              </a:rPr>
              <a:t>Ny sti gennem området.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solidFill>
                  <a:schemeClr val="tx1"/>
                </a:solidFill>
              </a:rPr>
              <a:t>LAR-område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a-DK">
                <a:solidFill>
                  <a:schemeClr val="tx1"/>
                </a:solidFill>
              </a:rPr>
              <a:t>Aktiviteter</a:t>
            </a:r>
            <a:endParaRPr lang="da-DK" dirty="0">
              <a:solidFill>
                <a:schemeClr val="tx1"/>
              </a:solidFill>
            </a:endParaRPr>
          </a:p>
          <a:p>
            <a:pPr lvl="1"/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3AE6D02-B598-4759-8C3B-BE12482B5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6" t="3425" r="1541"/>
          <a:stretch/>
        </p:blipFill>
        <p:spPr>
          <a:xfrm>
            <a:off x="4762501" y="1485900"/>
            <a:ext cx="7366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5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46" y="55315"/>
            <a:ext cx="1257300" cy="952500"/>
          </a:xfrm>
          <a:prstGeom prst="rect">
            <a:avLst/>
          </a:prstGeom>
        </p:spPr>
      </p:pic>
      <p:sp>
        <p:nvSpPr>
          <p:cNvPr id="40" name="Pladsholder til tekst 2">
            <a:extLst>
              <a:ext uri="{FF2B5EF4-FFF2-40B4-BE49-F238E27FC236}">
                <a16:creationId xmlns:a16="http://schemas.microsoft.com/office/drawing/2014/main" id="{D9E1EA38-829D-41A2-B2D8-82CCE9ABD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37" y="1063130"/>
            <a:ext cx="10515600" cy="4955644"/>
          </a:xfrm>
        </p:spPr>
        <p:txBody>
          <a:bodyPr>
            <a:normAutofit/>
          </a:bodyPr>
          <a:lstStyle/>
          <a:p>
            <a:endParaRPr lang="da-DK" dirty="0">
              <a:solidFill>
                <a:schemeClr val="tx1"/>
              </a:solidFill>
            </a:endParaRPr>
          </a:p>
          <a:p>
            <a:pPr lvl="1"/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AF1DACC-5742-41A8-88DB-AA65CC011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634" y="3279675"/>
            <a:ext cx="3838985" cy="348476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68C410F-29D2-4248-BF4B-B930C9701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65" b="5576"/>
          <a:stretch/>
        </p:blipFill>
        <p:spPr>
          <a:xfrm>
            <a:off x="619671" y="3335672"/>
            <a:ext cx="6241980" cy="350404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50F69EC-BEAF-419E-8D27-8954DBE194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84"/>
          <a:stretch/>
        </p:blipFill>
        <p:spPr>
          <a:xfrm>
            <a:off x="4368059" y="126912"/>
            <a:ext cx="3742584" cy="310707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B6A6E03E-C423-4CFB-A672-D4D30F7546D5}"/>
              </a:ext>
            </a:extLst>
          </p:cNvPr>
          <p:cNvSpPr txBox="1"/>
          <p:nvPr/>
        </p:nvSpPr>
        <p:spPr>
          <a:xfrm>
            <a:off x="8521700" y="1820615"/>
            <a:ext cx="3583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Aktivitetshuset og skråning</a:t>
            </a:r>
          </a:p>
          <a:p>
            <a:r>
              <a:rPr lang="da-DK" sz="2400" dirty="0"/>
              <a:t>- Flere aktivitetsmuligheder</a:t>
            </a:r>
          </a:p>
          <a:p>
            <a:endParaRPr lang="da-DK" dirty="0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8C11A9A9-1DA7-4DD9-A1F7-0064D690B738}"/>
              </a:ext>
            </a:extLst>
          </p:cNvPr>
          <p:cNvSpPr txBox="1"/>
          <p:nvPr/>
        </p:nvSpPr>
        <p:spPr>
          <a:xfrm>
            <a:off x="742875" y="531565"/>
            <a:ext cx="2614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LAR-område – regnvandsbassin ved Hadbjergvej 14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A16F5A88-33FE-4F1A-BE50-10C97D3A960F}"/>
              </a:ext>
            </a:extLst>
          </p:cNvPr>
          <p:cNvSpPr txBox="1"/>
          <p:nvPr/>
        </p:nvSpPr>
        <p:spPr>
          <a:xfrm>
            <a:off x="789789" y="1989842"/>
            <a:ext cx="2950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Ny sti etableres.</a:t>
            </a:r>
          </a:p>
          <a:p>
            <a:r>
              <a:rPr lang="da-DK" sz="2400" dirty="0"/>
              <a:t>Flere træer/buske</a:t>
            </a:r>
          </a:p>
          <a:p>
            <a:r>
              <a:rPr lang="da-DK" sz="2400" dirty="0"/>
              <a:t>Multibane, aktiviteter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2847F5C3-22B4-4EEC-AAB0-B4CD8E5D255A}"/>
              </a:ext>
            </a:extLst>
          </p:cNvPr>
          <p:cNvCxnSpPr>
            <a:cxnSpLocks/>
          </p:cNvCxnSpPr>
          <p:nvPr/>
        </p:nvCxnSpPr>
        <p:spPr>
          <a:xfrm>
            <a:off x="8738041" y="2590006"/>
            <a:ext cx="0" cy="689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>
            <a:extLst>
              <a:ext uri="{FF2B5EF4-FFF2-40B4-BE49-F238E27FC236}">
                <a16:creationId xmlns:a16="http://schemas.microsoft.com/office/drawing/2014/main" id="{E6E71DCB-C36C-41F6-B07E-6F57467D8454}"/>
              </a:ext>
            </a:extLst>
          </p:cNvPr>
          <p:cNvCxnSpPr>
            <a:cxnSpLocks/>
          </p:cNvCxnSpPr>
          <p:nvPr/>
        </p:nvCxnSpPr>
        <p:spPr>
          <a:xfrm>
            <a:off x="3353946" y="1273300"/>
            <a:ext cx="1408554" cy="4585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CAF4DD29-F93F-4691-807A-AEDCD8C7E0C3}"/>
              </a:ext>
            </a:extLst>
          </p:cNvPr>
          <p:cNvCxnSpPr>
            <a:cxnSpLocks/>
          </p:cNvCxnSpPr>
          <p:nvPr/>
        </p:nvCxnSpPr>
        <p:spPr>
          <a:xfrm>
            <a:off x="2680846" y="3165600"/>
            <a:ext cx="450656" cy="9121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883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A7C9B-F484-47E0-A2DB-AA69FBC3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43" y="487195"/>
            <a:ext cx="10515600" cy="924405"/>
          </a:xfrm>
        </p:spPr>
        <p:txBody>
          <a:bodyPr/>
          <a:lstStyle/>
          <a:p>
            <a:r>
              <a:rPr lang="da-DK" dirty="0"/>
              <a:t>Tidsplan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A9A8D76-A9CB-4A4C-B82E-60DC138AA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E8B8D040-50D1-4272-9879-6FEB8E805711}"/>
              </a:ext>
            </a:extLst>
          </p:cNvPr>
          <p:cNvCxnSpPr/>
          <p:nvPr/>
        </p:nvCxnSpPr>
        <p:spPr>
          <a:xfrm>
            <a:off x="698500" y="3429000"/>
            <a:ext cx="109840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2749C3DE-ACAB-45EB-8CC8-A8930342F50B}"/>
              </a:ext>
            </a:extLst>
          </p:cNvPr>
          <p:cNvCxnSpPr/>
          <p:nvPr/>
        </p:nvCxnSpPr>
        <p:spPr>
          <a:xfrm>
            <a:off x="698500" y="3208404"/>
            <a:ext cx="0" cy="4745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0BDD000F-CC3C-479B-AF57-ED3DB1A2D360}"/>
              </a:ext>
            </a:extLst>
          </p:cNvPr>
          <p:cNvCxnSpPr/>
          <p:nvPr/>
        </p:nvCxnSpPr>
        <p:spPr>
          <a:xfrm>
            <a:off x="1016000" y="3208404"/>
            <a:ext cx="0" cy="4745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14E8CF32-7374-4AE9-A32B-341471584331}"/>
              </a:ext>
            </a:extLst>
          </p:cNvPr>
          <p:cNvCxnSpPr/>
          <p:nvPr/>
        </p:nvCxnSpPr>
        <p:spPr>
          <a:xfrm>
            <a:off x="6350000" y="3191702"/>
            <a:ext cx="0" cy="4745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7ABC3AA5-6C0F-4564-956F-B591F4C3E81D}"/>
              </a:ext>
            </a:extLst>
          </p:cNvPr>
          <p:cNvCxnSpPr/>
          <p:nvPr/>
        </p:nvCxnSpPr>
        <p:spPr>
          <a:xfrm>
            <a:off x="3759200" y="3174307"/>
            <a:ext cx="0" cy="4745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09C271B-5301-4A7D-956B-6EBAB996D0E9}"/>
              </a:ext>
            </a:extLst>
          </p:cNvPr>
          <p:cNvCxnSpPr/>
          <p:nvPr/>
        </p:nvCxnSpPr>
        <p:spPr>
          <a:xfrm>
            <a:off x="8712200" y="3174307"/>
            <a:ext cx="0" cy="4745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7DF5FCB3-7AE4-42BA-9368-8E042F2EA3D7}"/>
              </a:ext>
            </a:extLst>
          </p:cNvPr>
          <p:cNvCxnSpPr/>
          <p:nvPr/>
        </p:nvCxnSpPr>
        <p:spPr>
          <a:xfrm>
            <a:off x="11049000" y="3174307"/>
            <a:ext cx="0" cy="4745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felt 16">
            <a:extLst>
              <a:ext uri="{FF2B5EF4-FFF2-40B4-BE49-F238E27FC236}">
                <a16:creationId xmlns:a16="http://schemas.microsoft.com/office/drawing/2014/main" id="{BA384505-DDE3-47DB-9D06-577BF3D6AF08}"/>
              </a:ext>
            </a:extLst>
          </p:cNvPr>
          <p:cNvSpPr txBox="1"/>
          <p:nvPr/>
        </p:nvSpPr>
        <p:spPr>
          <a:xfrm>
            <a:off x="698500" y="3656370"/>
            <a:ext cx="801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dirty="0"/>
              <a:t>2022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EC01E9E-F4DA-4B02-BCB2-7946CB64A868}"/>
              </a:ext>
            </a:extLst>
          </p:cNvPr>
          <p:cNvSpPr txBox="1"/>
          <p:nvPr/>
        </p:nvSpPr>
        <p:spPr>
          <a:xfrm>
            <a:off x="390788" y="1920667"/>
            <a:ext cx="2661378" cy="11079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Frem til primo 2022: Beboerdemokratisk proces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AA03F2D1-D815-4E4A-8A1C-3552473FE9E7}"/>
              </a:ext>
            </a:extLst>
          </p:cNvPr>
          <p:cNvSpPr txBox="1"/>
          <p:nvPr/>
        </p:nvSpPr>
        <p:spPr>
          <a:xfrm>
            <a:off x="8342362" y="2856764"/>
            <a:ext cx="801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dirty="0"/>
              <a:t>2025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24FEE52-D911-4809-A2C8-F8AA2B979A2F}"/>
              </a:ext>
            </a:extLst>
          </p:cNvPr>
          <p:cNvSpPr txBox="1"/>
          <p:nvPr/>
        </p:nvSpPr>
        <p:spPr>
          <a:xfrm>
            <a:off x="5949222" y="3569502"/>
            <a:ext cx="801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dirty="0"/>
              <a:t>2024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7CB2DF43-7A6D-4810-A72C-D4FDFF7ED0D2}"/>
              </a:ext>
            </a:extLst>
          </p:cNvPr>
          <p:cNvSpPr txBox="1"/>
          <p:nvPr/>
        </p:nvSpPr>
        <p:spPr>
          <a:xfrm>
            <a:off x="3405055" y="3602729"/>
            <a:ext cx="801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dirty="0"/>
              <a:t>2023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21BC4A6D-E7BD-4DE8-A663-0D73F0C45E87}"/>
              </a:ext>
            </a:extLst>
          </p:cNvPr>
          <p:cNvSpPr txBox="1"/>
          <p:nvPr/>
        </p:nvSpPr>
        <p:spPr>
          <a:xfrm>
            <a:off x="10855498" y="3559068"/>
            <a:ext cx="801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dirty="0"/>
              <a:t>2026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F00B59B-1F8E-4E17-BF32-6772093CB5C0}"/>
              </a:ext>
            </a:extLst>
          </p:cNvPr>
          <p:cNvSpPr txBox="1"/>
          <p:nvPr/>
        </p:nvSpPr>
        <p:spPr>
          <a:xfrm>
            <a:off x="169366" y="4220703"/>
            <a:ext cx="2661378" cy="14465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December 2021 Skema A godkendes af Favrskov Kommune og Landsbyggefonden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0209E68D-5DF9-409B-B8D5-203A34D0C004}"/>
              </a:ext>
            </a:extLst>
          </p:cNvPr>
          <p:cNvSpPr txBox="1"/>
          <p:nvPr/>
        </p:nvSpPr>
        <p:spPr>
          <a:xfrm>
            <a:off x="3052166" y="4684416"/>
            <a:ext cx="2661378" cy="14465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Aftale med rådgiver.</a:t>
            </a:r>
          </a:p>
          <a:p>
            <a:endParaRPr lang="da-DK" sz="2200" dirty="0"/>
          </a:p>
          <a:p>
            <a:r>
              <a:rPr lang="da-DK" sz="2200" dirty="0"/>
              <a:t>Udarbejdelse af projektmateriale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A1169071-8415-4A80-A8E2-A00CFFBC1B8C}"/>
              </a:ext>
            </a:extLst>
          </p:cNvPr>
          <p:cNvSpPr txBox="1"/>
          <p:nvPr/>
        </p:nvSpPr>
        <p:spPr>
          <a:xfrm>
            <a:off x="3660819" y="4140890"/>
            <a:ext cx="2661378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Udbud og licitation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D71AA0FB-3785-4C1D-9459-3E2B1EF7DB04}"/>
              </a:ext>
            </a:extLst>
          </p:cNvPr>
          <p:cNvSpPr txBox="1"/>
          <p:nvPr/>
        </p:nvSpPr>
        <p:spPr>
          <a:xfrm>
            <a:off x="5262847" y="2020322"/>
            <a:ext cx="1855349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Beboermøde vedr. opstart 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4E9DBCF0-AD10-4BC6-819E-DC7A8E343717}"/>
              </a:ext>
            </a:extLst>
          </p:cNvPr>
          <p:cNvSpPr txBox="1"/>
          <p:nvPr/>
        </p:nvSpPr>
        <p:spPr>
          <a:xfrm>
            <a:off x="7810258" y="4163410"/>
            <a:ext cx="2236019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Renoverings-projektet udføres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A6ACB4D0-B84E-428A-8CC2-69A7D3B39746}"/>
              </a:ext>
            </a:extLst>
          </p:cNvPr>
          <p:cNvSpPr txBox="1"/>
          <p:nvPr/>
        </p:nvSpPr>
        <p:spPr>
          <a:xfrm>
            <a:off x="10581747" y="2670572"/>
            <a:ext cx="1495950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Aflevering</a:t>
            </a:r>
          </a:p>
        </p:txBody>
      </p:sp>
      <p:cxnSp>
        <p:nvCxnSpPr>
          <p:cNvPr id="31" name="Lige pilforbindelse 30">
            <a:extLst>
              <a:ext uri="{FF2B5EF4-FFF2-40B4-BE49-F238E27FC236}">
                <a16:creationId xmlns:a16="http://schemas.microsoft.com/office/drawing/2014/main" id="{CC772C01-8D5B-4FC7-A263-3A5A68B4A6C8}"/>
              </a:ext>
            </a:extLst>
          </p:cNvPr>
          <p:cNvCxnSpPr/>
          <p:nvPr/>
        </p:nvCxnSpPr>
        <p:spPr>
          <a:xfrm flipH="1">
            <a:off x="1099277" y="2920664"/>
            <a:ext cx="132623" cy="427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pilforbindelse 31">
            <a:extLst>
              <a:ext uri="{FF2B5EF4-FFF2-40B4-BE49-F238E27FC236}">
                <a16:creationId xmlns:a16="http://schemas.microsoft.com/office/drawing/2014/main" id="{3AC2C11B-8A5B-4682-B412-D81C316CF510}"/>
              </a:ext>
            </a:extLst>
          </p:cNvPr>
          <p:cNvCxnSpPr>
            <a:cxnSpLocks/>
          </p:cNvCxnSpPr>
          <p:nvPr/>
        </p:nvCxnSpPr>
        <p:spPr>
          <a:xfrm flipV="1">
            <a:off x="509456" y="3520323"/>
            <a:ext cx="423268" cy="7003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øjre klammeparentes 35">
            <a:extLst>
              <a:ext uri="{FF2B5EF4-FFF2-40B4-BE49-F238E27FC236}">
                <a16:creationId xmlns:a16="http://schemas.microsoft.com/office/drawing/2014/main" id="{B5DD7E35-0D20-47DD-9149-D3FAE59D771A}"/>
              </a:ext>
            </a:extLst>
          </p:cNvPr>
          <p:cNvSpPr/>
          <p:nvPr/>
        </p:nvSpPr>
        <p:spPr>
          <a:xfrm rot="5400000">
            <a:off x="2346012" y="2385395"/>
            <a:ext cx="514978" cy="2661375"/>
          </a:xfrm>
          <a:prstGeom prst="rightBrace">
            <a:avLst>
              <a:gd name="adj1" fmla="val 8333"/>
              <a:gd name="adj2" fmla="val 5295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55457DA7-8A9C-4D04-9052-6F520EF8A2DF}"/>
              </a:ext>
            </a:extLst>
          </p:cNvPr>
          <p:cNvCxnSpPr>
            <a:cxnSpLocks/>
          </p:cNvCxnSpPr>
          <p:nvPr/>
        </p:nvCxnSpPr>
        <p:spPr>
          <a:xfrm flipH="1" flipV="1">
            <a:off x="2789155" y="3730198"/>
            <a:ext cx="651996" cy="10309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Højre klammeparentes 38">
            <a:extLst>
              <a:ext uri="{FF2B5EF4-FFF2-40B4-BE49-F238E27FC236}">
                <a16:creationId xmlns:a16="http://schemas.microsoft.com/office/drawing/2014/main" id="{70EC0A70-949C-488D-9551-3C50E238CD05}"/>
              </a:ext>
            </a:extLst>
          </p:cNvPr>
          <p:cNvSpPr/>
          <p:nvPr/>
        </p:nvSpPr>
        <p:spPr>
          <a:xfrm rot="5400000">
            <a:off x="4876024" y="2539117"/>
            <a:ext cx="558989" cy="2338153"/>
          </a:xfrm>
          <a:prstGeom prst="rightBrace">
            <a:avLst>
              <a:gd name="adj1" fmla="val 8333"/>
              <a:gd name="adj2" fmla="val 5295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0" name="Lige pilforbindelse 39">
            <a:extLst>
              <a:ext uri="{FF2B5EF4-FFF2-40B4-BE49-F238E27FC236}">
                <a16:creationId xmlns:a16="http://schemas.microsoft.com/office/drawing/2014/main" id="{817E67E0-8285-4918-B671-2ADB4EFED68F}"/>
              </a:ext>
            </a:extLst>
          </p:cNvPr>
          <p:cNvCxnSpPr>
            <a:cxnSpLocks/>
          </p:cNvCxnSpPr>
          <p:nvPr/>
        </p:nvCxnSpPr>
        <p:spPr>
          <a:xfrm flipV="1">
            <a:off x="4191001" y="3741521"/>
            <a:ext cx="666685" cy="3983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felt 41">
            <a:extLst>
              <a:ext uri="{FF2B5EF4-FFF2-40B4-BE49-F238E27FC236}">
                <a16:creationId xmlns:a16="http://schemas.microsoft.com/office/drawing/2014/main" id="{F10F3877-26C2-4AEE-A161-CDB303811B95}"/>
              </a:ext>
            </a:extLst>
          </p:cNvPr>
          <p:cNvSpPr txBox="1"/>
          <p:nvPr/>
        </p:nvSpPr>
        <p:spPr>
          <a:xfrm>
            <a:off x="6451599" y="5069144"/>
            <a:ext cx="2661378" cy="11079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Skema B godkendes af Favrskov Kommune og Landsbyggefonden</a:t>
            </a:r>
          </a:p>
        </p:txBody>
      </p: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3A9264A7-8177-48C4-876A-B2CBCBBB4C6B}"/>
              </a:ext>
            </a:extLst>
          </p:cNvPr>
          <p:cNvCxnSpPr>
            <a:cxnSpLocks/>
          </p:cNvCxnSpPr>
          <p:nvPr/>
        </p:nvCxnSpPr>
        <p:spPr>
          <a:xfrm flipH="1" flipV="1">
            <a:off x="6655875" y="3428699"/>
            <a:ext cx="442986" cy="17149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B2B30591-0430-4A7B-912C-593014013BF1}"/>
              </a:ext>
            </a:extLst>
          </p:cNvPr>
          <p:cNvCxnSpPr>
            <a:cxnSpLocks/>
          </p:cNvCxnSpPr>
          <p:nvPr/>
        </p:nvCxnSpPr>
        <p:spPr>
          <a:xfrm flipH="1">
            <a:off x="6750777" y="2550661"/>
            <a:ext cx="1330689" cy="8632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felt 45">
            <a:extLst>
              <a:ext uri="{FF2B5EF4-FFF2-40B4-BE49-F238E27FC236}">
                <a16:creationId xmlns:a16="http://schemas.microsoft.com/office/drawing/2014/main" id="{D8F1B3F0-78C0-43A2-B708-3AADD59A2992}"/>
              </a:ext>
            </a:extLst>
          </p:cNvPr>
          <p:cNvSpPr txBox="1"/>
          <p:nvPr/>
        </p:nvSpPr>
        <p:spPr>
          <a:xfrm>
            <a:off x="7959518" y="1819977"/>
            <a:ext cx="2661378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200" dirty="0"/>
              <a:t>Aftale med entreprenør indgås</a:t>
            </a:r>
          </a:p>
        </p:txBody>
      </p:sp>
      <p:sp>
        <p:nvSpPr>
          <p:cNvPr id="54" name="Højre klammeparentes 53">
            <a:extLst>
              <a:ext uri="{FF2B5EF4-FFF2-40B4-BE49-F238E27FC236}">
                <a16:creationId xmlns:a16="http://schemas.microsoft.com/office/drawing/2014/main" id="{55335045-25E3-41E6-965C-F8A3CFD12F61}"/>
              </a:ext>
            </a:extLst>
          </p:cNvPr>
          <p:cNvSpPr/>
          <p:nvPr/>
        </p:nvSpPr>
        <p:spPr>
          <a:xfrm rot="5400000">
            <a:off x="8676581" y="1795017"/>
            <a:ext cx="558989" cy="3926222"/>
          </a:xfrm>
          <a:prstGeom prst="rightBrace">
            <a:avLst>
              <a:gd name="adj1" fmla="val 8333"/>
              <a:gd name="adj2" fmla="val 5295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5" name="Lige pilforbindelse 54">
            <a:extLst>
              <a:ext uri="{FF2B5EF4-FFF2-40B4-BE49-F238E27FC236}">
                <a16:creationId xmlns:a16="http://schemas.microsoft.com/office/drawing/2014/main" id="{81A58E22-07E8-4DD0-9899-0B2C56003C08}"/>
              </a:ext>
            </a:extLst>
          </p:cNvPr>
          <p:cNvCxnSpPr>
            <a:cxnSpLocks/>
          </p:cNvCxnSpPr>
          <p:nvPr/>
        </p:nvCxnSpPr>
        <p:spPr>
          <a:xfrm flipH="1" flipV="1">
            <a:off x="8327597" y="3784945"/>
            <a:ext cx="149635" cy="4607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Lige pilforbindelse 56">
            <a:extLst>
              <a:ext uri="{FF2B5EF4-FFF2-40B4-BE49-F238E27FC236}">
                <a16:creationId xmlns:a16="http://schemas.microsoft.com/office/drawing/2014/main" id="{9C09A3D9-9F4E-4EE6-9280-1779E0A525AF}"/>
              </a:ext>
            </a:extLst>
          </p:cNvPr>
          <p:cNvCxnSpPr>
            <a:cxnSpLocks/>
          </p:cNvCxnSpPr>
          <p:nvPr/>
        </p:nvCxnSpPr>
        <p:spPr>
          <a:xfrm>
            <a:off x="6322198" y="2677841"/>
            <a:ext cx="157616" cy="7337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41BC04C6-7B00-466F-9A8F-B693A86ACABC}"/>
              </a:ext>
            </a:extLst>
          </p:cNvPr>
          <p:cNvSpPr/>
          <p:nvPr/>
        </p:nvSpPr>
        <p:spPr>
          <a:xfrm>
            <a:off x="535490" y="3310304"/>
            <a:ext cx="258541" cy="25007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48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4" name="drumroll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46" y="55315"/>
            <a:ext cx="1257300" cy="952500"/>
          </a:xfrm>
          <a:prstGeom prst="rect">
            <a:avLst/>
          </a:prstGeom>
        </p:spPr>
      </p:pic>
      <p:sp>
        <p:nvSpPr>
          <p:cNvPr id="40" name="Pladsholder til tekst 2">
            <a:extLst>
              <a:ext uri="{FF2B5EF4-FFF2-40B4-BE49-F238E27FC236}">
                <a16:creationId xmlns:a16="http://schemas.microsoft.com/office/drawing/2014/main" id="{D9E1EA38-829D-41A2-B2D8-82CCE9ABD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37" y="1596158"/>
            <a:ext cx="10515600" cy="4955644"/>
          </a:xfrm>
        </p:spPr>
        <p:txBody>
          <a:bodyPr>
            <a:normAutofit/>
          </a:bodyPr>
          <a:lstStyle/>
          <a:p>
            <a:pPr algn="ctr"/>
            <a:endParaRPr lang="da-DK" dirty="0">
              <a:solidFill>
                <a:schemeClr val="tx1"/>
              </a:solidFill>
            </a:endParaRPr>
          </a:p>
          <a:p>
            <a:pPr lvl="1"/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C572F06F-0D4A-4D36-B527-C465C941FD0B}"/>
              </a:ext>
            </a:extLst>
          </p:cNvPr>
          <p:cNvSpPr/>
          <p:nvPr/>
        </p:nvSpPr>
        <p:spPr>
          <a:xfrm>
            <a:off x="5108614" y="1789021"/>
            <a:ext cx="1451295" cy="2694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Pladsholder til tekst 2">
            <a:extLst>
              <a:ext uri="{FF2B5EF4-FFF2-40B4-BE49-F238E27FC236}">
                <a16:creationId xmlns:a16="http://schemas.microsoft.com/office/drawing/2014/main" id="{DF243F1B-4E3D-4CC2-BECC-90C89DB20DCA}"/>
              </a:ext>
            </a:extLst>
          </p:cNvPr>
          <p:cNvSpPr txBox="1">
            <a:spLocks/>
          </p:cNvSpPr>
          <p:nvPr/>
        </p:nvSpPr>
        <p:spPr>
          <a:xfrm>
            <a:off x="842620" y="3419528"/>
            <a:ext cx="3555592" cy="424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tx1"/>
                </a:solidFill>
              </a:rPr>
              <a:t>Samlede udgifter inkl. moms:</a:t>
            </a:r>
          </a:p>
          <a:p>
            <a:pPr lvl="2"/>
            <a:endParaRPr lang="da-DK" sz="1600" dirty="0">
              <a:solidFill>
                <a:srgbClr val="C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80953B00-8905-4F1C-B23C-3A7EEFBD003F}"/>
              </a:ext>
            </a:extLst>
          </p:cNvPr>
          <p:cNvSpPr txBox="1">
            <a:spLocks/>
          </p:cNvSpPr>
          <p:nvPr/>
        </p:nvSpPr>
        <p:spPr>
          <a:xfrm>
            <a:off x="643536" y="277952"/>
            <a:ext cx="10515600" cy="9244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Økonomi og finansiering</a:t>
            </a:r>
            <a:endParaRPr lang="da-DK" dirty="0"/>
          </a:p>
        </p:txBody>
      </p:sp>
      <p:sp>
        <p:nvSpPr>
          <p:cNvPr id="34" name="Venstre klammeparentes 33">
            <a:extLst>
              <a:ext uri="{FF2B5EF4-FFF2-40B4-BE49-F238E27FC236}">
                <a16:creationId xmlns:a16="http://schemas.microsoft.com/office/drawing/2014/main" id="{A06523BA-BCE2-4EEE-BE88-1F6BC9A452AF}"/>
              </a:ext>
            </a:extLst>
          </p:cNvPr>
          <p:cNvSpPr/>
          <p:nvPr/>
        </p:nvSpPr>
        <p:spPr>
          <a:xfrm>
            <a:off x="4152549" y="1806335"/>
            <a:ext cx="778661" cy="43799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Pladsholder til tekst 2">
            <a:extLst>
              <a:ext uri="{FF2B5EF4-FFF2-40B4-BE49-F238E27FC236}">
                <a16:creationId xmlns:a16="http://schemas.microsoft.com/office/drawing/2014/main" id="{2C0C04EA-35FD-4231-BF7F-81C18451D45E}"/>
              </a:ext>
            </a:extLst>
          </p:cNvPr>
          <p:cNvSpPr txBox="1">
            <a:spLocks/>
          </p:cNvSpPr>
          <p:nvPr/>
        </p:nvSpPr>
        <p:spPr>
          <a:xfrm>
            <a:off x="1560347" y="3909206"/>
            <a:ext cx="2499920" cy="424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sz="1600" dirty="0">
                <a:solidFill>
                  <a:schemeClr val="tx1"/>
                </a:solidFill>
              </a:rPr>
              <a:t>   </a:t>
            </a:r>
            <a:r>
              <a:rPr lang="da-DK" sz="2200" u="sng" dirty="0">
                <a:solidFill>
                  <a:schemeClr val="tx1"/>
                </a:solidFill>
              </a:rPr>
              <a:t>Kr. 118.682.317</a:t>
            </a:r>
          </a:p>
          <a:p>
            <a:pPr lvl="1"/>
            <a:endParaRPr lang="da-DK" sz="2200" dirty="0">
              <a:solidFill>
                <a:schemeClr val="tx1"/>
              </a:solidFill>
            </a:endParaRPr>
          </a:p>
          <a:p>
            <a:pPr lvl="2"/>
            <a:endParaRPr lang="da-DK" dirty="0">
              <a:solidFill>
                <a:srgbClr val="C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sp>
        <p:nvSpPr>
          <p:cNvPr id="36" name="Højre klammeparentes 35">
            <a:extLst>
              <a:ext uri="{FF2B5EF4-FFF2-40B4-BE49-F238E27FC236}">
                <a16:creationId xmlns:a16="http://schemas.microsoft.com/office/drawing/2014/main" id="{040BABF1-3BF2-4CF4-AD0E-6EF4C62147AC}"/>
              </a:ext>
            </a:extLst>
          </p:cNvPr>
          <p:cNvSpPr/>
          <p:nvPr/>
        </p:nvSpPr>
        <p:spPr>
          <a:xfrm>
            <a:off x="6874019" y="1806335"/>
            <a:ext cx="630690" cy="26944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7C2FB8C-B128-4C5E-BBBA-0F9E619C1C1A}"/>
              </a:ext>
            </a:extLst>
          </p:cNvPr>
          <p:cNvSpPr/>
          <p:nvPr/>
        </p:nvSpPr>
        <p:spPr>
          <a:xfrm>
            <a:off x="706451" y="1714112"/>
            <a:ext cx="3647175" cy="8008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a-DK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Finansiering er under afklaring med Landsbyggefonden.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8B10D3CA-B0FD-46CD-88E2-61AD1DA2A983}"/>
              </a:ext>
            </a:extLst>
          </p:cNvPr>
          <p:cNvSpPr/>
          <p:nvPr/>
        </p:nvSpPr>
        <p:spPr>
          <a:xfrm>
            <a:off x="7662082" y="1380881"/>
            <a:ext cx="452991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a-DK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a-DK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a-DK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Støttede lån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Økonomisk tilskud til at afdrage på de støttede lån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Huslejestigning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da-DK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Henlæggelser i afdelingen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Kreditforeningslån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Bidrag fra Hadsten Boligforening til afdrag på kreditforeningslån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Huslejestigning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da-DK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4C4340D8-5B06-442F-870C-8BEAAFC9C817}"/>
              </a:ext>
            </a:extLst>
          </p:cNvPr>
          <p:cNvSpPr/>
          <p:nvPr/>
        </p:nvSpPr>
        <p:spPr>
          <a:xfrm>
            <a:off x="5107380" y="4483503"/>
            <a:ext cx="1451295" cy="1702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ACF38E17-FAFF-41D1-A4B4-F4FA2E11FB04}"/>
              </a:ext>
            </a:extLst>
          </p:cNvPr>
          <p:cNvSpPr txBox="1"/>
          <p:nvPr/>
        </p:nvSpPr>
        <p:spPr>
          <a:xfrm>
            <a:off x="5172567" y="4578231"/>
            <a:ext cx="1386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dirty="0" err="1"/>
              <a:t>Ustøttede</a:t>
            </a:r>
            <a:r>
              <a:rPr lang="da-DK" sz="2200" dirty="0"/>
              <a:t> arbejder</a:t>
            </a:r>
          </a:p>
          <a:p>
            <a:endParaRPr lang="da-DK" sz="2200" dirty="0"/>
          </a:p>
          <a:p>
            <a:r>
              <a:rPr lang="da-DK" sz="2200" dirty="0"/>
              <a:t>Kr.</a:t>
            </a:r>
            <a:r>
              <a:rPr lang="da-DK" sz="2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F4CF7545-800E-4B10-BE47-02867B21597E}"/>
              </a:ext>
            </a:extLst>
          </p:cNvPr>
          <p:cNvSpPr txBox="1"/>
          <p:nvPr/>
        </p:nvSpPr>
        <p:spPr>
          <a:xfrm>
            <a:off x="5317982" y="2147582"/>
            <a:ext cx="1166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dirty="0"/>
              <a:t>Støttede arbejder</a:t>
            </a:r>
          </a:p>
          <a:p>
            <a:endParaRPr lang="da-DK" sz="2200" dirty="0"/>
          </a:p>
          <a:p>
            <a:r>
              <a:rPr lang="da-DK" sz="2200" dirty="0"/>
              <a:t>Kr. </a:t>
            </a:r>
            <a:r>
              <a:rPr lang="da-DK" sz="2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6" name="Højre klammeparentes 45">
            <a:extLst>
              <a:ext uri="{FF2B5EF4-FFF2-40B4-BE49-F238E27FC236}">
                <a16:creationId xmlns:a16="http://schemas.microsoft.com/office/drawing/2014/main" id="{779F0D09-9FBD-4C0E-A2F8-0DEFB29A0F34}"/>
              </a:ext>
            </a:extLst>
          </p:cNvPr>
          <p:cNvSpPr/>
          <p:nvPr/>
        </p:nvSpPr>
        <p:spPr>
          <a:xfrm>
            <a:off x="6800033" y="4500816"/>
            <a:ext cx="630690" cy="16854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4917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46" y="55315"/>
            <a:ext cx="1257300" cy="952500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8C3B247F-A1F7-4AF2-AF7D-55C8EAED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37" y="933912"/>
            <a:ext cx="10515600" cy="924405"/>
          </a:xfrm>
        </p:spPr>
        <p:txBody>
          <a:bodyPr/>
          <a:lstStyle/>
          <a:p>
            <a:r>
              <a:rPr lang="da-DK" sz="6000" dirty="0"/>
              <a:t>Spørgsmål</a:t>
            </a:r>
            <a:endParaRPr lang="da-DK" dirty="0"/>
          </a:p>
        </p:txBody>
      </p:sp>
      <p:sp>
        <p:nvSpPr>
          <p:cNvPr id="40" name="Pladsholder til tekst 2">
            <a:extLst>
              <a:ext uri="{FF2B5EF4-FFF2-40B4-BE49-F238E27FC236}">
                <a16:creationId xmlns:a16="http://schemas.microsoft.com/office/drawing/2014/main" id="{D9E1EA38-829D-41A2-B2D8-82CCE9ABD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37" y="1596158"/>
            <a:ext cx="10515600" cy="4955644"/>
          </a:xfrm>
        </p:spPr>
        <p:txBody>
          <a:bodyPr>
            <a:normAutofit/>
          </a:bodyPr>
          <a:lstStyle/>
          <a:p>
            <a:pPr algn="ctr"/>
            <a:endParaRPr lang="da-DK" dirty="0">
              <a:solidFill>
                <a:schemeClr val="tx1"/>
              </a:solidFill>
            </a:endParaRPr>
          </a:p>
          <a:p>
            <a:pPr lvl="1"/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5538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46" y="55315"/>
            <a:ext cx="1257300" cy="952500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8C3B247F-A1F7-4AF2-AF7D-55C8EAED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686" y="1122324"/>
            <a:ext cx="10515600" cy="924405"/>
          </a:xfrm>
        </p:spPr>
        <p:txBody>
          <a:bodyPr/>
          <a:lstStyle/>
          <a:p>
            <a:r>
              <a:rPr lang="da-DK" sz="6000" dirty="0"/>
              <a:t>Kommende møder</a:t>
            </a:r>
            <a:endParaRPr lang="da-DK" dirty="0"/>
          </a:p>
        </p:txBody>
      </p:sp>
      <p:sp>
        <p:nvSpPr>
          <p:cNvPr id="40" name="Pladsholder til tekst 2">
            <a:extLst>
              <a:ext uri="{FF2B5EF4-FFF2-40B4-BE49-F238E27FC236}">
                <a16:creationId xmlns:a16="http://schemas.microsoft.com/office/drawing/2014/main" id="{D9E1EA38-829D-41A2-B2D8-82CCE9ABD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37" y="1596158"/>
            <a:ext cx="10515600" cy="4955644"/>
          </a:xfrm>
        </p:spPr>
        <p:txBody>
          <a:bodyPr>
            <a:normAutofit/>
          </a:bodyPr>
          <a:lstStyle/>
          <a:p>
            <a:pPr algn="ctr"/>
            <a:endParaRPr lang="da-DK" dirty="0">
              <a:solidFill>
                <a:schemeClr val="tx1"/>
              </a:solidFill>
            </a:endParaRPr>
          </a:p>
          <a:p>
            <a:pPr lvl="1"/>
            <a:endParaRPr lang="da-DK" dirty="0">
              <a:solidFill>
                <a:schemeClr val="tx1"/>
              </a:solidFill>
            </a:endParaRPr>
          </a:p>
          <a:p>
            <a:r>
              <a:rPr lang="da-DK" sz="2400" dirty="0">
                <a:solidFill>
                  <a:schemeClr val="tx1"/>
                </a:solidFill>
              </a:rPr>
              <a:t>	Hadbjergvej 14, 16 og 18:	Onsdag den 3. november kl. 17</a:t>
            </a:r>
            <a:br>
              <a:rPr lang="da-DK" sz="2400" dirty="0">
                <a:solidFill>
                  <a:schemeClr val="tx1"/>
                </a:solidFill>
              </a:rPr>
            </a:br>
            <a:br>
              <a:rPr lang="da-DK" sz="2400" dirty="0">
                <a:solidFill>
                  <a:schemeClr val="tx1"/>
                </a:solidFill>
              </a:rPr>
            </a:br>
            <a:r>
              <a:rPr lang="da-DK" sz="2400" dirty="0">
                <a:solidFill>
                  <a:schemeClr val="tx1"/>
                </a:solidFill>
              </a:rPr>
              <a:t>	</a:t>
            </a:r>
            <a:r>
              <a:rPr lang="da-DK" sz="2400" dirty="0" err="1">
                <a:solidFill>
                  <a:schemeClr val="tx1"/>
                </a:solidFill>
              </a:rPr>
              <a:t>Hovvej</a:t>
            </a:r>
            <a:r>
              <a:rPr lang="da-DK" sz="2400" dirty="0">
                <a:solidFill>
                  <a:schemeClr val="tx1"/>
                </a:solidFill>
              </a:rPr>
              <a:t> 90, 92 og 100: 		Tirsdag den 9. november kl. 17</a:t>
            </a:r>
            <a:br>
              <a:rPr lang="da-DK" sz="2400" dirty="0">
                <a:solidFill>
                  <a:schemeClr val="tx1"/>
                </a:solidFill>
              </a:rPr>
            </a:br>
            <a:br>
              <a:rPr lang="da-DK" sz="2400" dirty="0">
                <a:solidFill>
                  <a:schemeClr val="tx1"/>
                </a:solidFill>
              </a:rPr>
            </a:br>
            <a:r>
              <a:rPr lang="da-DK" sz="2400" dirty="0">
                <a:solidFill>
                  <a:schemeClr val="tx1"/>
                </a:solidFill>
              </a:rPr>
              <a:t>	</a:t>
            </a:r>
            <a:r>
              <a:rPr lang="da-DK" sz="2400" dirty="0" err="1">
                <a:solidFill>
                  <a:schemeClr val="tx1"/>
                </a:solidFill>
              </a:rPr>
              <a:t>Hovvej</a:t>
            </a:r>
            <a:r>
              <a:rPr lang="da-DK" sz="2400" dirty="0">
                <a:solidFill>
                  <a:schemeClr val="tx1"/>
                </a:solidFill>
              </a:rPr>
              <a:t> 94, 96 og 98 og Hadbjergvej 20 - 49:</a:t>
            </a:r>
          </a:p>
          <a:p>
            <a:r>
              <a:rPr lang="da-DK" dirty="0">
                <a:solidFill>
                  <a:schemeClr val="tx1"/>
                </a:solidFill>
              </a:rPr>
              <a:t>					</a:t>
            </a:r>
            <a:r>
              <a:rPr lang="da-DK" sz="2400" dirty="0">
                <a:solidFill>
                  <a:schemeClr val="tx1"/>
                </a:solidFill>
              </a:rPr>
              <a:t>Onsdag den 10. november kl. 17</a:t>
            </a:r>
            <a:br>
              <a:rPr lang="da-DK" sz="2400" dirty="0">
                <a:solidFill>
                  <a:schemeClr val="tx1"/>
                </a:solidFill>
              </a:rPr>
            </a:br>
            <a:br>
              <a:rPr lang="da-DK" sz="2400" dirty="0">
                <a:solidFill>
                  <a:schemeClr val="tx1"/>
                </a:solidFill>
              </a:rPr>
            </a:br>
            <a:r>
              <a:rPr lang="da-DK" sz="2400" dirty="0">
                <a:solidFill>
                  <a:schemeClr val="tx1"/>
                </a:solidFill>
              </a:rPr>
              <a:t>	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2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9A7C9B-F484-47E0-A2DB-AA69FBC3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954284"/>
            <a:ext cx="10513106" cy="7983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Velkomst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28" name="Titel 1">
            <a:extLst>
              <a:ext uri="{FF2B5EF4-FFF2-40B4-BE49-F238E27FC236}">
                <a16:creationId xmlns:a16="http://schemas.microsoft.com/office/drawing/2014/main" id="{4DC306A5-993D-4D2C-A0BB-1B6824C8EEAB}"/>
              </a:ext>
            </a:extLst>
          </p:cNvPr>
          <p:cNvSpPr txBox="1">
            <a:spLocks/>
          </p:cNvSpPr>
          <p:nvPr/>
        </p:nvSpPr>
        <p:spPr>
          <a:xfrm>
            <a:off x="676118" y="286530"/>
            <a:ext cx="9604468" cy="8764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FFFFFF"/>
                </a:solidFill>
              </a:rPr>
              <a:t>Præsentation af møderække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9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9A7C9B-F484-47E0-A2DB-AA69FBC3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12" y="441226"/>
            <a:ext cx="10513106" cy="7887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latin typeface="+mj-lt"/>
                <a:ea typeface="+mj-ea"/>
                <a:cs typeface="+mj-cs"/>
              </a:rPr>
              <a:t>Præsentation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af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møderække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F9799552-14A8-422B-AE10-48B4753D7A17}"/>
              </a:ext>
            </a:extLst>
          </p:cNvPr>
          <p:cNvSpPr/>
          <p:nvPr/>
        </p:nvSpPr>
        <p:spPr>
          <a:xfrm>
            <a:off x="3724451" y="1600458"/>
            <a:ext cx="4885889" cy="1100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>
                <a:solidFill>
                  <a:schemeClr val="tx1"/>
                </a:solidFill>
              </a:rPr>
              <a:t>Aftenens møde:</a:t>
            </a:r>
          </a:p>
          <a:p>
            <a:pPr algn="ctr"/>
            <a:r>
              <a:rPr lang="da-DK" sz="2200" dirty="0">
                <a:solidFill>
                  <a:schemeClr val="tx1"/>
                </a:solidFill>
              </a:rPr>
              <a:t>Overordnet gennemgang af renoveringssagen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E9C855-4A6A-4F8F-8210-4260210BF5E5}"/>
              </a:ext>
            </a:extLst>
          </p:cNvPr>
          <p:cNvSpPr/>
          <p:nvPr/>
        </p:nvSpPr>
        <p:spPr>
          <a:xfrm>
            <a:off x="1965636" y="3936870"/>
            <a:ext cx="2356918" cy="1023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>
                <a:solidFill>
                  <a:schemeClr val="tx1"/>
                </a:solidFill>
              </a:rPr>
              <a:t>Hadbjergvej 14, 16 og 18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CC6267F-87E4-40ED-A93A-1B3238A8D102}"/>
              </a:ext>
            </a:extLst>
          </p:cNvPr>
          <p:cNvSpPr/>
          <p:nvPr/>
        </p:nvSpPr>
        <p:spPr>
          <a:xfrm>
            <a:off x="4920355" y="3906956"/>
            <a:ext cx="2494083" cy="1023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 err="1">
                <a:solidFill>
                  <a:schemeClr val="tx1"/>
                </a:solidFill>
              </a:rPr>
              <a:t>Hovvej</a:t>
            </a:r>
            <a:r>
              <a:rPr lang="da-DK" sz="22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a-DK" sz="2200" dirty="0">
                <a:solidFill>
                  <a:schemeClr val="tx1"/>
                </a:solidFill>
              </a:rPr>
              <a:t>90, 92 og 100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62C7146-8C76-492C-AC7C-BA7447D8A9CE}"/>
              </a:ext>
            </a:extLst>
          </p:cNvPr>
          <p:cNvSpPr/>
          <p:nvPr/>
        </p:nvSpPr>
        <p:spPr>
          <a:xfrm>
            <a:off x="7803012" y="3906955"/>
            <a:ext cx="3506745" cy="1023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 err="1">
                <a:solidFill>
                  <a:schemeClr val="tx1"/>
                </a:solidFill>
              </a:rPr>
              <a:t>Hovvej</a:t>
            </a:r>
            <a:r>
              <a:rPr lang="da-DK" sz="2200" dirty="0">
                <a:solidFill>
                  <a:schemeClr val="tx1"/>
                </a:solidFill>
              </a:rPr>
              <a:t>  94, 96 og 98 Hadbjergvej 20 - 46</a:t>
            </a:r>
          </a:p>
        </p:txBody>
      </p:sp>
      <p:sp>
        <p:nvSpPr>
          <p:cNvPr id="33" name="Pil: nedad 32">
            <a:extLst>
              <a:ext uri="{FF2B5EF4-FFF2-40B4-BE49-F238E27FC236}">
                <a16:creationId xmlns:a16="http://schemas.microsoft.com/office/drawing/2014/main" id="{8C51AD0F-9125-41C9-8349-62BE9B8C596E}"/>
              </a:ext>
            </a:extLst>
          </p:cNvPr>
          <p:cNvSpPr/>
          <p:nvPr/>
        </p:nvSpPr>
        <p:spPr>
          <a:xfrm>
            <a:off x="5919831" y="2752403"/>
            <a:ext cx="352338" cy="454100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16F29008-D98D-44D8-8EE9-635A7B7E0EAB}"/>
              </a:ext>
            </a:extLst>
          </p:cNvPr>
          <p:cNvSpPr txBox="1"/>
          <p:nvPr/>
        </p:nvSpPr>
        <p:spPr>
          <a:xfrm>
            <a:off x="4506365" y="3117697"/>
            <a:ext cx="3531608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a-DK" sz="2200" dirty="0"/>
              <a:t>Områdemøder i uge 44 og 45</a:t>
            </a:r>
          </a:p>
        </p:txBody>
      </p:sp>
      <p:cxnSp>
        <p:nvCxnSpPr>
          <p:cNvPr id="35" name="Lige pilforbindelse 34">
            <a:extLst>
              <a:ext uri="{FF2B5EF4-FFF2-40B4-BE49-F238E27FC236}">
                <a16:creationId xmlns:a16="http://schemas.microsoft.com/office/drawing/2014/main" id="{00468D24-381A-4296-97FA-7C757B12288F}"/>
              </a:ext>
            </a:extLst>
          </p:cNvPr>
          <p:cNvCxnSpPr>
            <a:cxnSpLocks/>
          </p:cNvCxnSpPr>
          <p:nvPr/>
        </p:nvCxnSpPr>
        <p:spPr>
          <a:xfrm flipH="1">
            <a:off x="3144095" y="3461885"/>
            <a:ext cx="1357061" cy="419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pilforbindelse 35">
            <a:extLst>
              <a:ext uri="{FF2B5EF4-FFF2-40B4-BE49-F238E27FC236}">
                <a16:creationId xmlns:a16="http://schemas.microsoft.com/office/drawing/2014/main" id="{26123AA5-98D2-4BB7-83D2-F6FBDBCFA3DE}"/>
              </a:ext>
            </a:extLst>
          </p:cNvPr>
          <p:cNvCxnSpPr>
            <a:cxnSpLocks/>
          </p:cNvCxnSpPr>
          <p:nvPr/>
        </p:nvCxnSpPr>
        <p:spPr>
          <a:xfrm flipH="1">
            <a:off x="6118370" y="3507728"/>
            <a:ext cx="1" cy="3740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6C5DECE6-5490-48E9-A6A8-AB887F697BA6}"/>
              </a:ext>
            </a:extLst>
          </p:cNvPr>
          <p:cNvCxnSpPr>
            <a:cxnSpLocks/>
          </p:cNvCxnSpPr>
          <p:nvPr/>
        </p:nvCxnSpPr>
        <p:spPr>
          <a:xfrm>
            <a:off x="8197294" y="3424952"/>
            <a:ext cx="1073447" cy="4352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l: nedad 37">
            <a:extLst>
              <a:ext uri="{FF2B5EF4-FFF2-40B4-BE49-F238E27FC236}">
                <a16:creationId xmlns:a16="http://schemas.microsoft.com/office/drawing/2014/main" id="{40695384-D4E3-452F-9EDF-27A381DFD7EB}"/>
              </a:ext>
            </a:extLst>
          </p:cNvPr>
          <p:cNvSpPr/>
          <p:nvPr/>
        </p:nvSpPr>
        <p:spPr>
          <a:xfrm>
            <a:off x="5991228" y="4958006"/>
            <a:ext cx="352338" cy="430054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E64F1743-14AB-4C83-B66B-A759AD84D63C}"/>
              </a:ext>
            </a:extLst>
          </p:cNvPr>
          <p:cNvSpPr txBox="1"/>
          <p:nvPr/>
        </p:nvSpPr>
        <p:spPr>
          <a:xfrm>
            <a:off x="2651425" y="5388061"/>
            <a:ext cx="710816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2200" dirty="0"/>
              <a:t>Ekstraordinært afdelingsmøde med afstemning om projektet</a:t>
            </a:r>
          </a:p>
        </p:txBody>
      </p:sp>
    </p:spTree>
    <p:extLst>
      <p:ext uri="{BB962C8B-B14F-4D97-AF65-F5344CB8AC3E}">
        <p14:creationId xmlns:p14="http://schemas.microsoft.com/office/powerpoint/2010/main" val="290117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50300936-058F-4FB7-AB35-118A4735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51" y="925320"/>
            <a:ext cx="7287901" cy="87646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 sz="4800" dirty="0"/>
              <a:t>Historik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9840C8E0-B174-4E31-B386-E17B6F776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5524" y="1784901"/>
            <a:ext cx="10515600" cy="4287864"/>
          </a:xfrm>
        </p:spPr>
        <p:txBody>
          <a:bodyPr>
            <a:normAutofit fontScale="92500" lnSpcReduction="20000"/>
          </a:bodyPr>
          <a:lstStyle/>
          <a:p>
            <a:r>
              <a:rPr lang="da-DK" sz="2600" dirty="0">
                <a:solidFill>
                  <a:schemeClr val="tx1"/>
                </a:solidFill>
              </a:rPr>
              <a:t>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Ansøgning om renoveringsstøtte hos LBF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Tekniske undersøgelser af afdelingen og udarbejdelse af tilstandsrapport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Udarbejdelse af helhedsplan for afdelingen</a:t>
            </a:r>
          </a:p>
          <a:p>
            <a:r>
              <a:rPr lang="da-DK" sz="2600" dirty="0">
                <a:solidFill>
                  <a:schemeClr val="tx1"/>
                </a:solidFill>
              </a:rPr>
              <a:t>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LBF besigtiger afdelingen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LBF fremsætter ønske om supplerende undersøgelser. Bl.a.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Saltningsskader på sokler og altangange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400" dirty="0" err="1">
                <a:solidFill>
                  <a:schemeClr val="tx1"/>
                </a:solidFill>
              </a:rPr>
              <a:t>Spærkonstruktionen</a:t>
            </a:r>
            <a:r>
              <a:rPr lang="da-DK" sz="2400" dirty="0">
                <a:solidFill>
                  <a:schemeClr val="tx1"/>
                </a:solidFill>
              </a:rPr>
              <a:t> Hadbjergvej 20-46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Etablering af tilgængelige boliger hvor og hvor mange?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Installationer, undersøgelse for tæringsfare i varmforzinkede rør </a:t>
            </a:r>
            <a:r>
              <a:rPr lang="da-DK" sz="2400" dirty="0" err="1">
                <a:solidFill>
                  <a:schemeClr val="tx1"/>
                </a:solidFill>
              </a:rPr>
              <a:t>Hovvej</a:t>
            </a:r>
            <a:r>
              <a:rPr lang="da-DK" sz="2400" dirty="0">
                <a:solidFill>
                  <a:schemeClr val="tx1"/>
                </a:solidFill>
              </a:rPr>
              <a:t> 90-92 og 100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LBF oplyser at sagen kan forvente tilsagn i år 2021 eller senere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endParaRPr lang="da-DK" sz="31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8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50300936-058F-4FB7-AB35-118A4735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51" y="925320"/>
            <a:ext cx="7287901" cy="87646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 sz="4800" dirty="0"/>
              <a:t>Historik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55CB957C-63F3-4F33-B401-2BEF7B356A41}"/>
              </a:ext>
            </a:extLst>
          </p:cNvPr>
          <p:cNvSpPr txBox="1">
            <a:spLocks/>
          </p:cNvSpPr>
          <p:nvPr/>
        </p:nvSpPr>
        <p:spPr>
          <a:xfrm>
            <a:off x="1385524" y="1784901"/>
            <a:ext cx="10515600" cy="4287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tx1"/>
                </a:solidFill>
              </a:rPr>
              <a:t>2018-2020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Supplerende undersøgelser</a:t>
            </a:r>
          </a:p>
          <a:p>
            <a:endParaRPr lang="da-DK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Undersøgelser af mulighederne for nye tagboliger på Hadbjergvej 14, 16 og 18 - IKKE aktuel pga. usikkerhed omkring projektets økonomi</a:t>
            </a:r>
          </a:p>
          <a:p>
            <a:endParaRPr lang="da-DK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endParaRPr lang="da-DK" sz="31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7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76D82621-5803-499B-AF43-E9BEBAD5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51" y="925320"/>
            <a:ext cx="7287901" cy="87646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 sz="4800" dirty="0"/>
              <a:t>Aktuelt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B03B011D-C4B0-4F0F-9DBC-AAFDFB8BD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5524" y="1784901"/>
            <a:ext cx="10515600" cy="4287864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Oktober: Afsluttende forhandlinger med LBF om renoveringsstøtte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Oktober: LBF fremsender en finansieringsskitse for renoveringssagen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November: Renoveringsprojektet justeres og Boligorganisationen beregner den fremtidige husleje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December: Projektet godkendes i Favrskov Kommune og Landsbyggefonden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tx1"/>
                </a:solidFill>
              </a:rPr>
              <a:t>Oktober – januar: Beboerdemokratisk proces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sz="31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60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8C30CB4C-7C09-4656-B964-DAD22130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9" y="926999"/>
            <a:ext cx="10318458" cy="963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latin typeface="+mj-lt"/>
                <a:ea typeface="+mj-ea"/>
                <a:cs typeface="+mj-cs"/>
              </a:rPr>
              <a:t>Landsbyggefondstøttet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renovering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5" name="Pladsholder til tekst 2">
            <a:extLst>
              <a:ext uri="{FF2B5EF4-FFF2-40B4-BE49-F238E27FC236}">
                <a16:creationId xmlns:a16="http://schemas.microsoft.com/office/drawing/2014/main" id="{D0106AF8-BD2B-482B-9BDB-457481F97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0859" y="2143404"/>
            <a:ext cx="9399745" cy="31095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Hvad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Landsbyggefonden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endParaRPr lang="en-US" dirty="0">
              <a:solidFill>
                <a:schemeClr val="tx1"/>
              </a:solidFill>
            </a:endParaRPr>
          </a:p>
          <a:p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LBF </a:t>
            </a:r>
            <a:r>
              <a:rPr lang="en-US" sz="2200" dirty="0" err="1">
                <a:solidFill>
                  <a:schemeClr val="tx1"/>
                </a:solidFill>
              </a:rPr>
              <a:t>har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til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formål</a:t>
            </a:r>
            <a:r>
              <a:rPr lang="en-US" sz="2200" dirty="0">
                <a:solidFill>
                  <a:schemeClr val="tx1"/>
                </a:solidFill>
              </a:rPr>
              <a:t> at </a:t>
            </a:r>
            <a:r>
              <a:rPr lang="en-US" sz="2200" dirty="0" err="1">
                <a:solidFill>
                  <a:schemeClr val="tx1"/>
                </a:solidFill>
              </a:rPr>
              <a:t>støtte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udvikle</a:t>
            </a:r>
            <a:r>
              <a:rPr lang="en-US" sz="2200" dirty="0">
                <a:solidFill>
                  <a:schemeClr val="tx1"/>
                </a:solidFill>
              </a:rPr>
              <a:t> den </a:t>
            </a:r>
            <a:r>
              <a:rPr lang="en-US" sz="2200" dirty="0" err="1">
                <a:solidFill>
                  <a:schemeClr val="tx1"/>
                </a:solidFill>
              </a:rPr>
              <a:t>almene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boligsektor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LBF’s </a:t>
            </a:r>
            <a:r>
              <a:rPr lang="en-US" sz="2200" dirty="0" err="1">
                <a:solidFill>
                  <a:schemeClr val="tx1"/>
                </a:solidFill>
              </a:rPr>
              <a:t>økonomiske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indtægt</a:t>
            </a:r>
            <a:r>
              <a:rPr lang="en-US" sz="2200" dirty="0">
                <a:solidFill>
                  <a:schemeClr val="tx1"/>
                </a:solidFill>
              </a:rPr>
              <a:t> stammer </a:t>
            </a:r>
            <a:r>
              <a:rPr lang="en-US" sz="2200" dirty="0" err="1">
                <a:solidFill>
                  <a:schemeClr val="tx1"/>
                </a:solidFill>
              </a:rPr>
              <a:t>fra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boligafdelinger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</a:t>
            </a:r>
            <a:r>
              <a:rPr lang="en-US" sz="2200" dirty="0">
                <a:solidFill>
                  <a:schemeClr val="tx1"/>
                </a:solidFill>
              </a:rPr>
              <a:t> den </a:t>
            </a:r>
            <a:r>
              <a:rPr lang="en-US" sz="2200" dirty="0" err="1">
                <a:solidFill>
                  <a:schemeClr val="tx1"/>
                </a:solidFill>
              </a:rPr>
              <a:t>almene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sektor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79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D01F1D-00B7-4380-B464-ECE389D9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44" y="263905"/>
            <a:ext cx="1257300" cy="95250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8C30CB4C-7C09-4656-B964-DAD22130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9" y="926999"/>
            <a:ext cx="10318458" cy="963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latin typeface="+mj-lt"/>
                <a:ea typeface="+mj-ea"/>
                <a:cs typeface="+mj-cs"/>
              </a:rPr>
              <a:t>Landsbyggefondstøttet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renovering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A2A83852-DFF4-461E-824E-49F2A3309FDF}"/>
              </a:ext>
            </a:extLst>
          </p:cNvPr>
          <p:cNvSpPr txBox="1">
            <a:spLocks/>
          </p:cNvSpPr>
          <p:nvPr/>
        </p:nvSpPr>
        <p:spPr>
          <a:xfrm>
            <a:off x="1438631" y="1991690"/>
            <a:ext cx="9399745" cy="476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Hvordan</a:t>
            </a:r>
            <a:r>
              <a:rPr lang="en-US" dirty="0">
                <a:solidFill>
                  <a:schemeClr val="tx1"/>
                </a:solidFill>
              </a:rPr>
              <a:t> er </a:t>
            </a:r>
            <a:r>
              <a:rPr lang="en-US" dirty="0" err="1">
                <a:solidFill>
                  <a:schemeClr val="tx1"/>
                </a:solidFill>
              </a:rPr>
              <a:t>Landsbyggefonden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inddraget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renoveringssagen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LBF </a:t>
            </a:r>
            <a:r>
              <a:rPr lang="en-US" sz="2200" dirty="0" err="1">
                <a:solidFill>
                  <a:schemeClr val="tx1"/>
                </a:solidFill>
              </a:rPr>
              <a:t>yder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økonomisk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støtte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til</a:t>
            </a:r>
            <a:r>
              <a:rPr lang="en-US" sz="2200" dirty="0">
                <a:solidFill>
                  <a:schemeClr val="tx1"/>
                </a:solidFill>
              </a:rPr>
              <a:t>:</a:t>
            </a:r>
          </a:p>
          <a:p>
            <a:pPr marL="800100" lvl="3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Fysisk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opretning</a:t>
            </a:r>
            <a:r>
              <a:rPr lang="en-US" sz="2200" dirty="0">
                <a:solidFill>
                  <a:schemeClr val="tx1"/>
                </a:solidFill>
              </a:rPr>
              <a:t> og </a:t>
            </a:r>
            <a:r>
              <a:rPr lang="en-US" sz="2200" dirty="0" err="1">
                <a:solidFill>
                  <a:schemeClr val="tx1"/>
                </a:solidFill>
              </a:rPr>
              <a:t>udbedring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byggeskader</a:t>
            </a:r>
            <a:endParaRPr lang="en-US" sz="2200" dirty="0">
              <a:solidFill>
                <a:schemeClr val="tx1"/>
              </a:solidFill>
            </a:endParaRPr>
          </a:p>
          <a:p>
            <a:pPr marL="800100" lvl="3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Etablering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tilgængelige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boliger</a:t>
            </a:r>
            <a:endParaRPr lang="en-US" sz="2200" dirty="0">
              <a:solidFill>
                <a:schemeClr val="tx1"/>
              </a:solidFill>
            </a:endParaRPr>
          </a:p>
          <a:p>
            <a:pPr marL="800100" lvl="3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Miljøforbedringer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fællesområder</a:t>
            </a:r>
            <a:endParaRPr lang="en-US" sz="2200" dirty="0">
              <a:solidFill>
                <a:schemeClr val="tx1"/>
              </a:solidFill>
            </a:endParaRPr>
          </a:p>
          <a:p>
            <a:pPr marL="800100" lvl="3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Tiltag</a:t>
            </a:r>
            <a:r>
              <a:rPr lang="en-US" sz="2200" dirty="0">
                <a:solidFill>
                  <a:schemeClr val="tx1"/>
                </a:solidFill>
              </a:rPr>
              <a:t>, der </a:t>
            </a:r>
            <a:r>
              <a:rPr lang="en-US" sz="2200" dirty="0" err="1">
                <a:solidFill>
                  <a:schemeClr val="tx1"/>
                </a:solidFill>
              </a:rPr>
              <a:t>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nedsætte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afdelingens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energiforbrug</a:t>
            </a:r>
            <a:endParaRPr lang="en-US" sz="2200" dirty="0">
              <a:solidFill>
                <a:schemeClr val="tx1"/>
              </a:solidFill>
            </a:endParaRPr>
          </a:p>
          <a:p>
            <a:pPr marL="0" lvl="2">
              <a:spcBef>
                <a:spcPts val="1000"/>
              </a:spcBef>
            </a:pPr>
            <a:endParaRPr lang="en-US" sz="2200" dirty="0">
              <a:solidFill>
                <a:schemeClr val="tx1"/>
              </a:solidFill>
            </a:endParaRPr>
          </a:p>
          <a:p>
            <a:pPr marL="3429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LBF </a:t>
            </a:r>
            <a:r>
              <a:rPr lang="en-US" sz="2200" dirty="0" err="1">
                <a:solidFill>
                  <a:schemeClr val="tx1"/>
                </a:solidFill>
              </a:rPr>
              <a:t>sætter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krav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til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udførelsesmetoder</a:t>
            </a:r>
            <a:r>
              <a:rPr lang="en-US" sz="2200" dirty="0">
                <a:solidFill>
                  <a:schemeClr val="tx1"/>
                </a:solidFill>
              </a:rPr>
              <a:t> for at </a:t>
            </a:r>
            <a:r>
              <a:rPr lang="en-US" sz="2200" dirty="0" err="1">
                <a:solidFill>
                  <a:schemeClr val="tx1"/>
                </a:solidFill>
              </a:rPr>
              <a:t>sikre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kvalitet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renoveringsprojektet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pPr algn="r"/>
            <a:endParaRPr lang="en-US" sz="600" dirty="0">
              <a:solidFill>
                <a:schemeClr val="tx1"/>
              </a:solidFill>
            </a:endParaRPr>
          </a:p>
          <a:p>
            <a:pPr algn="r"/>
            <a:endParaRPr lang="en-US" sz="600" dirty="0">
              <a:solidFill>
                <a:schemeClr val="tx1"/>
              </a:solidFill>
            </a:endParaRPr>
          </a:p>
          <a:p>
            <a:pPr algn="r"/>
            <a:endParaRPr lang="en-US" sz="600" dirty="0">
              <a:solidFill>
                <a:schemeClr val="tx1"/>
              </a:solidFill>
            </a:endParaRPr>
          </a:p>
          <a:p>
            <a:pPr algn="r"/>
            <a:endParaRPr 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6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1490</Words>
  <Application>Microsoft Office PowerPoint</Application>
  <PresentationFormat>Widescreen</PresentationFormat>
  <Paragraphs>307</Paragraphs>
  <Slides>29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Office-tema</vt:lpstr>
      <vt:lpstr>Hadsten Boligforening Afd. 22 – Hovvej og Hadbjergvej</vt:lpstr>
      <vt:lpstr>Dagsorden</vt:lpstr>
      <vt:lpstr>Velkomst</vt:lpstr>
      <vt:lpstr>Præsentation af møderække</vt:lpstr>
      <vt:lpstr>Historik</vt:lpstr>
      <vt:lpstr>Historik</vt:lpstr>
      <vt:lpstr>Aktuelt</vt:lpstr>
      <vt:lpstr>Landsbyggefondstøttet renovering</vt:lpstr>
      <vt:lpstr>Landsbyggefondstøttet renovering</vt:lpstr>
      <vt:lpstr>Gennemgang af tilstandsrapport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Tilgængelig bolig – hvad er det?</vt:lpstr>
      <vt:lpstr>Tilgængelig bolig – hvorfor?</vt:lpstr>
      <vt:lpstr>Udearealer</vt:lpstr>
      <vt:lpstr>PowerPoint-præsentation</vt:lpstr>
      <vt:lpstr>Tidsplan</vt:lpstr>
      <vt:lpstr>PowerPoint-præsentation</vt:lpstr>
      <vt:lpstr>Spørgsmål</vt:lpstr>
      <vt:lpstr>Kommende møder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Vejlby Hus</dc:title>
  <dc:creator>Birgitte Hansen</dc:creator>
  <cp:lastModifiedBy>Birgitte Hansen</cp:lastModifiedBy>
  <cp:revision>115</cp:revision>
  <cp:lastPrinted>2018-10-11T06:46:53Z</cp:lastPrinted>
  <dcterms:created xsi:type="dcterms:W3CDTF">2018-10-02T10:39:07Z</dcterms:created>
  <dcterms:modified xsi:type="dcterms:W3CDTF">2021-10-26T10:55:46Z</dcterms:modified>
</cp:coreProperties>
</file>