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73" r:id="rId4"/>
    <p:sldId id="390" r:id="rId5"/>
    <p:sldId id="410" r:id="rId6"/>
    <p:sldId id="391" r:id="rId7"/>
    <p:sldId id="392" r:id="rId8"/>
    <p:sldId id="397" r:id="rId9"/>
    <p:sldId id="398" r:id="rId10"/>
    <p:sldId id="409" r:id="rId11"/>
    <p:sldId id="399" r:id="rId12"/>
    <p:sldId id="400" r:id="rId13"/>
    <p:sldId id="408" r:id="rId14"/>
    <p:sldId id="401" r:id="rId15"/>
    <p:sldId id="404" r:id="rId16"/>
    <p:sldId id="405" r:id="rId17"/>
    <p:sldId id="406" r:id="rId18"/>
    <p:sldId id="402" r:id="rId19"/>
    <p:sldId id="372" r:id="rId20"/>
    <p:sldId id="396" r:id="rId21"/>
  </p:sldIdLst>
  <p:sldSz cx="12192000" cy="6858000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Hansen" initials="BH" lastIdx="0" clrIdx="0">
    <p:extLst>
      <p:ext uri="{19B8F6BF-5375-455C-9EA6-DF929625EA0E}">
        <p15:presenceInfo xmlns:p15="http://schemas.microsoft.com/office/powerpoint/2012/main" userId="S-1-5-21-2487394373-3169202642-898027040-1223" providerId="AD"/>
      </p:ext>
    </p:extLst>
  </p:cmAuthor>
  <p:cmAuthor id="2" name="Birgitte Hansen" initials="BH [2]" lastIdx="1" clrIdx="1">
    <p:extLst>
      <p:ext uri="{19B8F6BF-5375-455C-9EA6-DF929625EA0E}">
        <p15:presenceInfo xmlns:p15="http://schemas.microsoft.com/office/powerpoint/2012/main" userId="S::bha@DAI.dk::37c0f91c-da0c-4ebd-9fe3-75c9fe40c2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-15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F60E7-0237-40DA-9E39-24346076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F1CA02-977A-4CC6-9E07-28F517879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783D23-E4CA-4A7A-9E04-23D1F9A7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708651-B050-4B54-A5A5-73F9C722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ECF5C-6A29-4CC5-B56F-1C9DBBF9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2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4DB45-C369-4580-9AA9-66F6F170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339520-8E9F-4CC8-8B60-9B16FA576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AFEEF5-D16F-4377-9E59-38DC2EC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903FFC-F65B-4A0F-BF41-7AEA1EE7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607803-3963-4581-8AE8-ABACCB55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3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3C3936D-E0B8-4B5C-A317-A5535F0AA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1176BB-5B3A-4C18-BF32-BA19D57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CB50D1-93F2-46B3-92B9-21DFB080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EC9E77-AD65-41FB-9B6D-DF9CC4EF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C1584B-1A0A-4BD1-9424-7FBD0EF8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832EA-7096-4E47-8CB4-458F437E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B54E17-7371-453B-8814-07854839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E8FF0C-CC13-412D-A8A0-79730ECF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35E043-428C-4376-AF36-964E823E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D78BDC-BEF8-4981-BE90-2AFBDC08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00B46-1C53-4B95-BCCE-31000A2A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D2D4F7-64BD-48E9-81B6-DCF1004F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8F7C99-80CB-46C8-B1D2-7B74AAF4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38BCCD-1597-4456-AE9E-8094001D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8C2E14-A28A-408D-885C-C3D16E81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1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6856C-C272-4FB9-A039-A5D8E42C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CB3214-C2B5-44BF-A63F-198B2ADC9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F614613-49A5-4024-A92B-D4359591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F4EB6F-DAB4-4BD0-8D85-17CDFB9F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4FAC45-18D3-4473-AA3D-D250D176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C6FAB6A-33C1-4EF6-86D9-299969B1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8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AD5D5-DA8C-4DD3-8499-9E42EE5D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EBD457-037E-4A72-AAE6-DCB37AC0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FB1CC6-78E9-4382-80B9-51A00E397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F30043-6CAA-4823-BCA6-9A7559B64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AE0489-8976-42FE-B2C2-FDC664F4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815C8AD-F473-4538-9246-8768134C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A2C919-5B09-4657-8C7A-14D7100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2B2DD3-852F-48DB-9F22-B2FE4A33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9C7B7-6300-44A7-BE99-6324BA4F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333311-719F-4DEE-B226-5A5A8199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EC04DE-CD5F-404A-91AB-351BF2CA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921685-238A-4FF4-ADBD-B99A6566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1687C6-E617-4DF0-81D5-69153AE3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3509BE6-70E2-4F92-A4C8-940FD5BD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CA293F-452E-432D-91D8-FD5C0A7C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7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D458-5DF7-40C3-8C28-EA17F61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3EAC9A-802F-46F9-9BE8-90B7BFB8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1FCCF2-14E3-4F14-BCD7-FB0748D9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06A2EA-B0C1-44A0-B992-500D8D91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AA2AFC-B54A-428C-A394-6A058CE3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774B69-84AD-43A5-81BC-14B5DC52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6A080-97C6-474F-962F-362A6935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43619C7-594A-47A1-8EFF-1E426BA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428BF1-8663-4BDA-B201-CD690B979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8CDDA7-F5F5-4C5A-ADEC-0291FD69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F6DD52-460F-4084-904B-A0D7E216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FC597F-22A1-45D1-B428-514714E6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5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F84AF9F-6D6D-42F5-A057-C6B1673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453C58-1393-4A6C-962E-9A1AD667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D8B2EA-2DA2-46D4-AAA2-282D328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16CB-5276-43BF-B6F9-6AECA2A27F1A}" type="datetimeFigureOut">
              <a:rPr lang="da-DK" smtClean="0"/>
              <a:t>01-11-2021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BDAB39-A72E-408C-8F01-67114818F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8E214B-4C07-4306-BF19-F0F92AEBB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1434-0596-480C-9968-ECDB1FEEF9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59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3" name="drumroll.wav"/>
          </p:stSnd>
        </p:sndAc>
      </p:transition>
    </mc:Choice>
    <mc:Fallback xmlns="">
      <p:transition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4FB61-71B5-417D-95D1-97F411901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272" y="954284"/>
            <a:ext cx="10513106" cy="2943432"/>
          </a:xfrm>
        </p:spPr>
        <p:txBody>
          <a:bodyPr>
            <a:normAutofit/>
          </a:bodyPr>
          <a:lstStyle/>
          <a:p>
            <a:pPr algn="l"/>
            <a:r>
              <a:rPr lang="da-DK" sz="6800" dirty="0"/>
              <a:t>Hadsten Boligforening</a:t>
            </a:r>
            <a:br>
              <a:rPr lang="da-DK" sz="6800" dirty="0"/>
            </a:br>
            <a:r>
              <a:rPr lang="da-DK" sz="6800" dirty="0"/>
              <a:t>Afd. 22 </a:t>
            </a:r>
            <a:br>
              <a:rPr lang="da-DK" sz="6800" dirty="0"/>
            </a:br>
            <a:r>
              <a:rPr lang="da-DK" sz="6800" dirty="0"/>
              <a:t>Hadbjergvej 14, 16 og 18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63DCBA-4AFB-47EF-B4F3-1E929FBAA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272" y="4262016"/>
            <a:ext cx="10513106" cy="1242688"/>
          </a:xfrm>
        </p:spPr>
        <p:txBody>
          <a:bodyPr anchor="t">
            <a:noAutofit/>
          </a:bodyPr>
          <a:lstStyle/>
          <a:p>
            <a:pPr algn="l"/>
            <a:r>
              <a:rPr lang="da-DK" sz="2200" dirty="0"/>
              <a:t>Beboerinformationsmøde nr. 2</a:t>
            </a:r>
          </a:p>
          <a:p>
            <a:pPr algn="l"/>
            <a:r>
              <a:rPr lang="da-DK" sz="2200" dirty="0" err="1"/>
              <a:t>Landsbyggefondstøttet</a:t>
            </a:r>
            <a:r>
              <a:rPr lang="da-DK" sz="2200" dirty="0"/>
              <a:t> renovering</a:t>
            </a:r>
          </a:p>
          <a:p>
            <a:pPr algn="l"/>
            <a:r>
              <a:rPr lang="da-DK" sz="2200" dirty="0"/>
              <a:t>Den 3. november 2021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C828847-1B56-4E80-BF57-445839FC6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A775C44-F574-440F-B299-4FF431A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7A981B4E-C6DB-412D-8AED-47C5A7FB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428" y="632707"/>
            <a:ext cx="10515600" cy="1500187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chemeClr val="tx1"/>
                </a:solidFill>
              </a:rPr>
              <a:t>Elevatortårn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3F0B85-FA4D-4AE5-BC59-259807B98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12" t="16069" r="4640" b="11114"/>
          <a:stretch/>
        </p:blipFill>
        <p:spPr>
          <a:xfrm>
            <a:off x="1368043" y="2038349"/>
            <a:ext cx="3735802" cy="365108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52A93B7-CCAD-4816-8655-E21C3C86C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783" y="1238131"/>
            <a:ext cx="6181727" cy="2781301"/>
          </a:xfrm>
          <a:prstGeom prst="rect">
            <a:avLst/>
          </a:prstGeom>
        </p:spPr>
      </p:pic>
      <p:sp>
        <p:nvSpPr>
          <p:cNvPr id="35" name="Pladsholder til tekst 2">
            <a:extLst>
              <a:ext uri="{FF2B5EF4-FFF2-40B4-BE49-F238E27FC236}">
                <a16:creationId xmlns:a16="http://schemas.microsoft.com/office/drawing/2014/main" id="{9CAAC4D2-1194-4778-90B4-B277987E4CA6}"/>
              </a:ext>
            </a:extLst>
          </p:cNvPr>
          <p:cNvSpPr txBox="1">
            <a:spLocks/>
          </p:cNvSpPr>
          <p:nvPr/>
        </p:nvSpPr>
        <p:spPr>
          <a:xfrm>
            <a:off x="5306249" y="4069023"/>
            <a:ext cx="2931740" cy="36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>
                <a:solidFill>
                  <a:schemeClr val="tx1"/>
                </a:solidFill>
              </a:rPr>
              <a:t>Eksisterende snit</a:t>
            </a: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F7F47393-9A7F-4440-B9E2-2D02E1173075}"/>
              </a:ext>
            </a:extLst>
          </p:cNvPr>
          <p:cNvSpPr txBox="1">
            <a:spLocks/>
          </p:cNvSpPr>
          <p:nvPr/>
        </p:nvSpPr>
        <p:spPr>
          <a:xfrm>
            <a:off x="8440393" y="4069022"/>
            <a:ext cx="2931740" cy="36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>
                <a:solidFill>
                  <a:schemeClr val="tx1"/>
                </a:solidFill>
              </a:rPr>
              <a:t>Fremtidigt snit med elevatortårn</a:t>
            </a:r>
          </a:p>
        </p:txBody>
      </p:sp>
    </p:spTree>
    <p:extLst>
      <p:ext uri="{BB962C8B-B14F-4D97-AF65-F5344CB8AC3E}">
        <p14:creationId xmlns:p14="http://schemas.microsoft.com/office/powerpoint/2010/main" val="72451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ED8D2562-F387-43E2-8CA7-577431EA07B4}"/>
              </a:ext>
            </a:extLst>
          </p:cNvPr>
          <p:cNvSpPr txBox="1">
            <a:spLocks/>
          </p:cNvSpPr>
          <p:nvPr/>
        </p:nvSpPr>
        <p:spPr>
          <a:xfrm>
            <a:off x="1378723" y="671753"/>
            <a:ext cx="9826113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Genhusning – hvad siger loven?</a:t>
            </a:r>
            <a:endParaRPr lang="da-DK" sz="3600" dirty="0"/>
          </a:p>
        </p:txBody>
      </p:sp>
      <p:sp>
        <p:nvSpPr>
          <p:cNvPr id="30" name="Undertitel 2">
            <a:extLst>
              <a:ext uri="{FF2B5EF4-FFF2-40B4-BE49-F238E27FC236}">
                <a16:creationId xmlns:a16="http://schemas.microsoft.com/office/drawing/2014/main" id="{4BB5AA78-D361-440B-84AE-1CD2E6061C7C}"/>
              </a:ext>
            </a:extLst>
          </p:cNvPr>
          <p:cNvSpPr txBox="1">
            <a:spLocks/>
          </p:cNvSpPr>
          <p:nvPr/>
        </p:nvSpPr>
        <p:spPr>
          <a:xfrm>
            <a:off x="1524000" y="1474237"/>
            <a:ext cx="9144000" cy="50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da-DK" dirty="0">
                <a:solidFill>
                  <a:schemeClr val="tx1"/>
                </a:solidFill>
              </a:rPr>
              <a:t>Reglerne om genhusning for almene boliger ved nedrivning og ombygning findes i </a:t>
            </a:r>
            <a:r>
              <a:rPr lang="da-DK" b="1" dirty="0">
                <a:solidFill>
                  <a:schemeClr val="tx1"/>
                </a:solidFill>
              </a:rPr>
              <a:t>Almenlejeloven</a:t>
            </a:r>
            <a:r>
              <a:rPr lang="da-DK" dirty="0">
                <a:solidFill>
                  <a:schemeClr val="tx1"/>
                </a:solidFill>
              </a:rPr>
              <a:t> §§ 86 og 86 a.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tx1"/>
                </a:solidFill>
              </a:rPr>
              <a:t>Hvis ens bolig nedlægges skal udlejer finde en passende permanent erstatningsbolig i kommunen.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i="1" dirty="0">
                <a:solidFill>
                  <a:schemeClr val="tx1"/>
                </a:solidFill>
              </a:rPr>
              <a:t>Hvis ens bolig skal renoveres og man ikke kan bo i den i renoveringsperioden, skal udlejer sikre en passende midlertidig erstatningsbolig i kommunen.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Genhusning må maks. være 12 måneder. Vi forventer en genhusning på mellem ca. 3- 6 måneder i dette projekt.</a:t>
            </a:r>
          </a:p>
          <a:p>
            <a:endParaRPr lang="da-DK" i="1" dirty="0">
              <a:solidFill>
                <a:schemeClr val="tx1"/>
              </a:solidFill>
            </a:endParaRPr>
          </a:p>
          <a:p>
            <a:endParaRPr lang="da-DK" i="1" dirty="0">
              <a:solidFill>
                <a:schemeClr val="tx1"/>
              </a:solidFill>
            </a:endParaRPr>
          </a:p>
          <a:p>
            <a:endParaRPr lang="da-DK" i="1" dirty="0"/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BE889674-B0B1-4824-B76E-72FCEC48A715}"/>
              </a:ext>
            </a:extLst>
          </p:cNvPr>
          <p:cNvSpPr/>
          <p:nvPr/>
        </p:nvSpPr>
        <p:spPr>
          <a:xfrm>
            <a:off x="1867865" y="4002833"/>
            <a:ext cx="8010891" cy="1084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12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E7C9F7A8-455D-4006-BEB9-CEB117BAD6D9}"/>
              </a:ext>
            </a:extLst>
          </p:cNvPr>
          <p:cNvSpPr txBox="1">
            <a:spLocks/>
          </p:cNvSpPr>
          <p:nvPr/>
        </p:nvSpPr>
        <p:spPr>
          <a:xfrm>
            <a:off x="1378723" y="671753"/>
            <a:ext cx="9826113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Genhusning – hvem og hvor længe?</a:t>
            </a:r>
            <a:endParaRPr lang="da-DK" sz="36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254921D-EDF2-4A16-A902-4069ADAF7AC7}"/>
              </a:ext>
            </a:extLst>
          </p:cNvPr>
          <p:cNvSpPr/>
          <p:nvPr/>
        </p:nvSpPr>
        <p:spPr>
          <a:xfrm>
            <a:off x="1368043" y="1720840"/>
            <a:ext cx="9594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Hadbjergvej 14 og 16</a:t>
            </a:r>
          </a:p>
          <a:p>
            <a:r>
              <a:rPr lang="da-DK" sz="2400" dirty="0"/>
              <a:t>- boligerne ombygges mht. tilgængelighed.</a:t>
            </a:r>
          </a:p>
          <a:p>
            <a:r>
              <a:rPr lang="da-DK" sz="2400" dirty="0"/>
              <a:t>Ca. 6 måneders genhusningsperiode.</a:t>
            </a:r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Hadbjergvej 18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boligerne renoveres med nye installationer og baderum.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Ca. 3 måneders genhusning.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8713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ED8D2562-F387-43E2-8CA7-577431EA07B4}"/>
              </a:ext>
            </a:extLst>
          </p:cNvPr>
          <p:cNvSpPr txBox="1">
            <a:spLocks/>
          </p:cNvSpPr>
          <p:nvPr/>
        </p:nvSpPr>
        <p:spPr>
          <a:xfrm>
            <a:off x="1378723" y="671753"/>
            <a:ext cx="9826113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Genhusning – flere muligheder</a:t>
            </a:r>
            <a:endParaRPr lang="da-DK" sz="3600" dirty="0"/>
          </a:p>
        </p:txBody>
      </p:sp>
      <p:sp>
        <p:nvSpPr>
          <p:cNvPr id="29" name="Undertitel 2">
            <a:extLst>
              <a:ext uri="{FF2B5EF4-FFF2-40B4-BE49-F238E27FC236}">
                <a16:creationId xmlns:a16="http://schemas.microsoft.com/office/drawing/2014/main" id="{85265329-8FB2-4CEB-9908-9E0A4974C9E1}"/>
              </a:ext>
            </a:extLst>
          </p:cNvPr>
          <p:cNvSpPr txBox="1">
            <a:spLocks/>
          </p:cNvSpPr>
          <p:nvPr/>
        </p:nvSpPr>
        <p:spPr>
          <a:xfrm>
            <a:off x="1524000" y="1474237"/>
            <a:ext cx="9144000" cy="50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tx1"/>
                </a:solidFill>
              </a:rPr>
              <a:t>Der er flere mulige genhusningsmodeller.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I en bolig i Hadsten Boligforening.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I en bolig hos anden boligforening, privat udlejer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Pavillon i afdeling 22s område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Vandrehjem, hotel, gæsteværelse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Eget sommerhus, campingvogn, hos familie o.lign.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Vi kontakter hver enkelt og lave en aftale som passer den enkelte bedst. </a:t>
            </a:r>
          </a:p>
          <a:p>
            <a:r>
              <a:rPr lang="da-DK" dirty="0">
                <a:solidFill>
                  <a:schemeClr val="tx1"/>
                </a:solidFill>
              </a:rPr>
              <a:t>Vi sikrer 2 x flytning og evt. opmagasinering i genhusningsperioden. </a:t>
            </a:r>
          </a:p>
          <a:p>
            <a:r>
              <a:rPr lang="da-DK" dirty="0">
                <a:solidFill>
                  <a:schemeClr val="tx1"/>
                </a:solidFill>
              </a:rPr>
              <a:t>Der udarbejdes en ”genhusningspjece” med gode råd. </a:t>
            </a: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90045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926F55BA-CCCE-4E32-8690-68E2F70AD74F}"/>
              </a:ext>
            </a:extLst>
          </p:cNvPr>
          <p:cNvSpPr txBox="1">
            <a:spLocks/>
          </p:cNvSpPr>
          <p:nvPr/>
        </p:nvSpPr>
        <p:spPr>
          <a:xfrm>
            <a:off x="697117" y="205531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Genhusning –</a:t>
            </a:r>
            <a:r>
              <a:rPr lang="da-DK" sz="4200" dirty="0"/>
              <a:t> Permanent/midlertidig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FF8C435-2195-45D2-9F0A-63AFA7A7FC87}"/>
              </a:ext>
            </a:extLst>
          </p:cNvPr>
          <p:cNvSpPr/>
          <p:nvPr/>
        </p:nvSpPr>
        <p:spPr>
          <a:xfrm>
            <a:off x="1378723" y="1063129"/>
            <a:ext cx="915238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Permanent genhusning</a:t>
            </a:r>
          </a:p>
          <a:p>
            <a:r>
              <a:rPr lang="da-DK" sz="2400" dirty="0"/>
              <a:t>Hvis du </a:t>
            </a:r>
            <a:r>
              <a:rPr lang="da-DK" sz="2400" i="1" dirty="0"/>
              <a:t>ikke</a:t>
            </a:r>
            <a:r>
              <a:rPr lang="da-DK" sz="2400" dirty="0"/>
              <a:t> ønsker at vende tilbage til din bolig i afdeling 22 efter endt renovering, kan du få førsteret til en sammenlignelig bolig i tilsvarende størrelser i andre afdelinger i boligforeningen.</a:t>
            </a:r>
          </a:p>
          <a:p>
            <a:endParaRPr lang="da-DK" sz="2400" dirty="0"/>
          </a:p>
          <a:p>
            <a:r>
              <a:rPr lang="da-DK" sz="2400" b="1" dirty="0"/>
              <a:t>Midlertidig genhusning</a:t>
            </a:r>
          </a:p>
          <a:p>
            <a:r>
              <a:rPr lang="da-DK" sz="2400" dirty="0"/>
              <a:t>Hvis du ønsker at vende tilbage til din bolig i afdeling 22 efter endt renovering, vil du blive genhuset midlertidigt.</a:t>
            </a:r>
          </a:p>
          <a:p>
            <a:endParaRPr lang="da-DK" sz="1600" dirty="0"/>
          </a:p>
          <a:p>
            <a:r>
              <a:rPr lang="da-DK" sz="2400" dirty="0"/>
              <a:t>Vi forsøger at finde en bolig, som svarer til den, du har i dag. </a:t>
            </a:r>
          </a:p>
          <a:p>
            <a:r>
              <a:rPr lang="da-DK" sz="2400" dirty="0"/>
              <a:t>Hvis du bliver glad for din midlertidige bolig og indenfor de første 3 måneder af genhusningsperioden beslutter at du ikke ønsker at flytte tilbage til Hadbjergvej, har du mulighed for permanent at flytte til din genhusningsbolig.</a:t>
            </a:r>
          </a:p>
          <a:p>
            <a:endParaRPr lang="da-DK" dirty="0"/>
          </a:p>
          <a:p>
            <a:r>
              <a:rPr lang="da-DK" sz="2400" dirty="0"/>
              <a:t>Midlertidig genhusning kan også være i pavilloner.</a:t>
            </a:r>
          </a:p>
        </p:txBody>
      </p:sp>
    </p:spTree>
    <p:extLst>
      <p:ext uri="{BB962C8B-B14F-4D97-AF65-F5344CB8AC3E}">
        <p14:creationId xmlns:p14="http://schemas.microsoft.com/office/powerpoint/2010/main" val="331281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C6C8FDB7-A035-4126-A76B-FADB14AE7F17}"/>
              </a:ext>
            </a:extLst>
          </p:cNvPr>
          <p:cNvSpPr txBox="1">
            <a:spLocks/>
          </p:cNvSpPr>
          <p:nvPr/>
        </p:nvSpPr>
        <p:spPr>
          <a:xfrm>
            <a:off x="1212861" y="252520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Genhusning – Hvad skal du betale i husleje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BE6F852-4A94-466D-8DA5-E9E64E309B61}"/>
              </a:ext>
            </a:extLst>
          </p:cNvPr>
          <p:cNvSpPr/>
          <p:nvPr/>
        </p:nvSpPr>
        <p:spPr>
          <a:xfrm>
            <a:off x="1340859" y="1429445"/>
            <a:ext cx="91523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Midlertidig genhusning</a:t>
            </a:r>
          </a:p>
          <a:p>
            <a:r>
              <a:rPr lang="da-DK" sz="2400" b="1" dirty="0"/>
              <a:t>- </a:t>
            </a:r>
            <a:r>
              <a:rPr lang="da-DK" sz="2400" dirty="0"/>
              <a:t>har din genhusningsbolig en </a:t>
            </a:r>
            <a:r>
              <a:rPr lang="da-DK" sz="2400" i="1" u="sng" dirty="0"/>
              <a:t>højere</a:t>
            </a:r>
            <a:r>
              <a:rPr lang="da-DK" sz="2400" dirty="0"/>
              <a:t> husleje end den husleje du betaler i dag, skal du kun betale en husleje svarende til din nuværende husleje.</a:t>
            </a:r>
          </a:p>
          <a:p>
            <a:endParaRPr lang="da-DK" sz="2400" dirty="0"/>
          </a:p>
          <a:p>
            <a:r>
              <a:rPr lang="da-DK" sz="2400" dirty="0"/>
              <a:t>- har din genhusningsbolig en </a:t>
            </a:r>
            <a:r>
              <a:rPr lang="da-DK" sz="2400" i="1" u="sng" dirty="0"/>
              <a:t>lavere</a:t>
            </a:r>
            <a:r>
              <a:rPr lang="da-DK" sz="2400" dirty="0"/>
              <a:t> husleje end den husleje du betaler i dag, skal du kun betale denne lavere husleje i genhusningsperioden.</a:t>
            </a:r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b="1" dirty="0"/>
              <a:t>Permanent genhusning</a:t>
            </a:r>
          </a:p>
          <a:p>
            <a:r>
              <a:rPr lang="da-DK" sz="2400" b="1" dirty="0"/>
              <a:t>- </a:t>
            </a:r>
            <a:r>
              <a:rPr lang="da-DK" sz="2400" dirty="0"/>
              <a:t>du skal betale den normale husleje, som genhusningsboligen har.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224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9C426655-CC33-4502-92F8-4F162DCA9749}"/>
              </a:ext>
            </a:extLst>
          </p:cNvPr>
          <p:cNvSpPr txBox="1">
            <a:spLocks/>
          </p:cNvSpPr>
          <p:nvPr/>
        </p:nvSpPr>
        <p:spPr>
          <a:xfrm>
            <a:off x="1087906" y="931369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Genhusning – Flytning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349EBE0-402A-4AC3-9D1B-E10FAB4A171A}"/>
              </a:ext>
            </a:extLst>
          </p:cNvPr>
          <p:cNvSpPr/>
          <p:nvPr/>
        </p:nvSpPr>
        <p:spPr>
          <a:xfrm>
            <a:off x="1313675" y="1855774"/>
            <a:ext cx="9152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Vi betaler for en standard-flytning.</a:t>
            </a:r>
          </a:p>
          <a:p>
            <a:endParaRPr lang="da-DK" sz="2400" dirty="0"/>
          </a:p>
          <a:p>
            <a:r>
              <a:rPr lang="da-DK" sz="2400" dirty="0"/>
              <a:t>Du skal selv pakke dine ting i kasser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der kommer et flyttefirma og flytter for dig.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r>
              <a:rPr lang="da-DK" sz="2400" dirty="0"/>
              <a:t>Det gælder både, når du flytter ud og når du flytter tilbage.</a:t>
            </a:r>
          </a:p>
        </p:txBody>
      </p:sp>
    </p:spTree>
    <p:extLst>
      <p:ext uri="{BB962C8B-B14F-4D97-AF65-F5344CB8AC3E}">
        <p14:creationId xmlns:p14="http://schemas.microsoft.com/office/powerpoint/2010/main" val="283855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F8A79C35-C60D-4A2D-AA21-5BF4874F8BA2}"/>
              </a:ext>
            </a:extLst>
          </p:cNvPr>
          <p:cNvSpPr txBox="1">
            <a:spLocks/>
          </p:cNvSpPr>
          <p:nvPr/>
        </p:nvSpPr>
        <p:spPr>
          <a:xfrm>
            <a:off x="1048397" y="918254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Genhusning – Boligstøtte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25273CF-38D7-4D23-A24E-11C5AD9C6DAD}"/>
              </a:ext>
            </a:extLst>
          </p:cNvPr>
          <p:cNvSpPr/>
          <p:nvPr/>
        </p:nvSpPr>
        <p:spPr>
          <a:xfrm>
            <a:off x="1378725" y="2029510"/>
            <a:ext cx="9152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Der ændres ikke på boligydelse/boligstøtte i den midlertidige genhusningsperiode</a:t>
            </a:r>
          </a:p>
        </p:txBody>
      </p:sp>
    </p:spTree>
    <p:extLst>
      <p:ext uri="{BB962C8B-B14F-4D97-AF65-F5344CB8AC3E}">
        <p14:creationId xmlns:p14="http://schemas.microsoft.com/office/powerpoint/2010/main" val="415335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902D2556-CA11-4449-8745-23360328C2D1}"/>
              </a:ext>
            </a:extLst>
          </p:cNvPr>
          <p:cNvSpPr txBox="1">
            <a:spLocks/>
          </p:cNvSpPr>
          <p:nvPr/>
        </p:nvSpPr>
        <p:spPr>
          <a:xfrm>
            <a:off x="1188720" y="1007815"/>
            <a:ext cx="10515600" cy="92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Genhusning – hvis du selv finder et sted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A36AFE5-5B89-4E09-8CFC-A1ED5EE7C973}"/>
              </a:ext>
            </a:extLst>
          </p:cNvPr>
          <p:cNvSpPr/>
          <p:nvPr/>
        </p:nvSpPr>
        <p:spPr>
          <a:xfrm>
            <a:off x="1313675" y="2245346"/>
            <a:ext cx="9152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Hvis du selv finder genhusning , så skal du ikke betale husleje i genhusningsperioden.</a:t>
            </a:r>
          </a:p>
          <a:p>
            <a:endParaRPr lang="da-DK" sz="2400" dirty="0"/>
          </a:p>
          <a:p>
            <a:r>
              <a:rPr lang="da-DK" sz="2400" dirty="0"/>
              <a:t>F.eks. Hvis du vil bo i eget sommerhus, egen campingvogn, hos familie.</a:t>
            </a:r>
          </a:p>
          <a:p>
            <a:r>
              <a:rPr lang="da-DK" sz="2400" dirty="0"/>
              <a:t>God måde at spare penge!</a:t>
            </a:r>
          </a:p>
        </p:txBody>
      </p:sp>
    </p:spTree>
    <p:extLst>
      <p:ext uri="{BB962C8B-B14F-4D97-AF65-F5344CB8AC3E}">
        <p14:creationId xmlns:p14="http://schemas.microsoft.com/office/powerpoint/2010/main" val="343770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3" y="487195"/>
            <a:ext cx="10515600" cy="924405"/>
          </a:xfrm>
        </p:spPr>
        <p:txBody>
          <a:bodyPr/>
          <a:lstStyle/>
          <a:p>
            <a:r>
              <a:rPr lang="da-DK" dirty="0"/>
              <a:t>Tidsplan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A9A8D76-A9CB-4A4C-B82E-60DC138A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E8B8D040-50D1-4272-9879-6FEB8E805711}"/>
              </a:ext>
            </a:extLst>
          </p:cNvPr>
          <p:cNvCxnSpPr/>
          <p:nvPr/>
        </p:nvCxnSpPr>
        <p:spPr>
          <a:xfrm>
            <a:off x="698500" y="3429000"/>
            <a:ext cx="109840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749C3DE-ACAB-45EB-8CC8-A8930342F50B}"/>
              </a:ext>
            </a:extLst>
          </p:cNvPr>
          <p:cNvCxnSpPr/>
          <p:nvPr/>
        </p:nvCxnSpPr>
        <p:spPr>
          <a:xfrm>
            <a:off x="698500" y="3208404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0BDD000F-CC3C-479B-AF57-ED3DB1A2D360}"/>
              </a:ext>
            </a:extLst>
          </p:cNvPr>
          <p:cNvCxnSpPr/>
          <p:nvPr/>
        </p:nvCxnSpPr>
        <p:spPr>
          <a:xfrm>
            <a:off x="1016000" y="3208404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4E8CF32-7374-4AE9-A32B-341471584331}"/>
              </a:ext>
            </a:extLst>
          </p:cNvPr>
          <p:cNvCxnSpPr/>
          <p:nvPr/>
        </p:nvCxnSpPr>
        <p:spPr>
          <a:xfrm>
            <a:off x="6350000" y="3191702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ABC3AA5-6C0F-4564-956F-B591F4C3E81D}"/>
              </a:ext>
            </a:extLst>
          </p:cNvPr>
          <p:cNvCxnSpPr/>
          <p:nvPr/>
        </p:nvCxnSpPr>
        <p:spPr>
          <a:xfrm>
            <a:off x="3759200" y="3174307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09C271B-5301-4A7D-956B-6EBAB996D0E9}"/>
              </a:ext>
            </a:extLst>
          </p:cNvPr>
          <p:cNvCxnSpPr/>
          <p:nvPr/>
        </p:nvCxnSpPr>
        <p:spPr>
          <a:xfrm>
            <a:off x="8712200" y="3174307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DF5FCB3-7AE4-42BA-9368-8E042F2EA3D7}"/>
              </a:ext>
            </a:extLst>
          </p:cNvPr>
          <p:cNvCxnSpPr/>
          <p:nvPr/>
        </p:nvCxnSpPr>
        <p:spPr>
          <a:xfrm>
            <a:off x="11049000" y="3174307"/>
            <a:ext cx="0" cy="474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BA384505-DDE3-47DB-9D06-577BF3D6AF08}"/>
              </a:ext>
            </a:extLst>
          </p:cNvPr>
          <p:cNvSpPr txBox="1"/>
          <p:nvPr/>
        </p:nvSpPr>
        <p:spPr>
          <a:xfrm>
            <a:off x="698500" y="3656370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2022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EC01E9E-F4DA-4B02-BCB2-7946CB64A868}"/>
              </a:ext>
            </a:extLst>
          </p:cNvPr>
          <p:cNvSpPr txBox="1"/>
          <p:nvPr/>
        </p:nvSpPr>
        <p:spPr>
          <a:xfrm>
            <a:off x="190400" y="1880692"/>
            <a:ext cx="266137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Frem til primo 2022: Beboerdemokratisk proces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A03F2D1-D815-4E4A-8A1C-3552473FE9E7}"/>
              </a:ext>
            </a:extLst>
          </p:cNvPr>
          <p:cNvSpPr txBox="1"/>
          <p:nvPr/>
        </p:nvSpPr>
        <p:spPr>
          <a:xfrm>
            <a:off x="8342362" y="2856764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2025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24FEE52-D911-4809-A2C8-F8AA2B979A2F}"/>
              </a:ext>
            </a:extLst>
          </p:cNvPr>
          <p:cNvSpPr txBox="1"/>
          <p:nvPr/>
        </p:nvSpPr>
        <p:spPr>
          <a:xfrm>
            <a:off x="5949222" y="3569502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2024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CB2DF43-7A6D-4810-A72C-D4FDFF7ED0D2}"/>
              </a:ext>
            </a:extLst>
          </p:cNvPr>
          <p:cNvSpPr txBox="1"/>
          <p:nvPr/>
        </p:nvSpPr>
        <p:spPr>
          <a:xfrm>
            <a:off x="3405055" y="3602729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2023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21BC4A6D-E7BD-4DE8-A663-0D73F0C45E87}"/>
              </a:ext>
            </a:extLst>
          </p:cNvPr>
          <p:cNvSpPr txBox="1"/>
          <p:nvPr/>
        </p:nvSpPr>
        <p:spPr>
          <a:xfrm>
            <a:off x="10855498" y="3559068"/>
            <a:ext cx="801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2026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0F00B59B-1F8E-4E17-BF32-6772093CB5C0}"/>
              </a:ext>
            </a:extLst>
          </p:cNvPr>
          <p:cNvSpPr txBox="1"/>
          <p:nvPr/>
        </p:nvSpPr>
        <p:spPr>
          <a:xfrm>
            <a:off x="169366" y="4220703"/>
            <a:ext cx="2661378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December 2021 Skema A godkendes af Favrskov Kommune og Landsbyggefonden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209E68D-5DF9-409B-B8D5-203A34D0C004}"/>
              </a:ext>
            </a:extLst>
          </p:cNvPr>
          <p:cNvSpPr txBox="1"/>
          <p:nvPr/>
        </p:nvSpPr>
        <p:spPr>
          <a:xfrm>
            <a:off x="3052166" y="4684416"/>
            <a:ext cx="2661378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Aftale med rådgiver.</a:t>
            </a:r>
          </a:p>
          <a:p>
            <a:endParaRPr lang="da-DK" sz="2200" dirty="0"/>
          </a:p>
          <a:p>
            <a:r>
              <a:rPr lang="da-DK" sz="2200" dirty="0"/>
              <a:t>Udarbejdelse af projektmateriale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1169071-8415-4A80-A8E2-A00CFFBC1B8C}"/>
              </a:ext>
            </a:extLst>
          </p:cNvPr>
          <p:cNvSpPr txBox="1"/>
          <p:nvPr/>
        </p:nvSpPr>
        <p:spPr>
          <a:xfrm>
            <a:off x="3660819" y="4140890"/>
            <a:ext cx="2661378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Udbud og licitation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71AA0FB-3785-4C1D-9459-3E2B1EF7DB04}"/>
              </a:ext>
            </a:extLst>
          </p:cNvPr>
          <p:cNvSpPr txBox="1"/>
          <p:nvPr/>
        </p:nvSpPr>
        <p:spPr>
          <a:xfrm>
            <a:off x="5926939" y="1953063"/>
            <a:ext cx="185534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Beboermøde vedr. opstart 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4E9DBCF0-AD10-4BC6-819E-DC7A8E343717}"/>
              </a:ext>
            </a:extLst>
          </p:cNvPr>
          <p:cNvSpPr txBox="1"/>
          <p:nvPr/>
        </p:nvSpPr>
        <p:spPr>
          <a:xfrm>
            <a:off x="7810258" y="4163410"/>
            <a:ext cx="223601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Renoverings-projektet udføres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A6ACB4D0-B84E-428A-8CC2-69A7D3B39746}"/>
              </a:ext>
            </a:extLst>
          </p:cNvPr>
          <p:cNvSpPr txBox="1"/>
          <p:nvPr/>
        </p:nvSpPr>
        <p:spPr>
          <a:xfrm>
            <a:off x="10581747" y="2670572"/>
            <a:ext cx="1495950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Aflevering</a:t>
            </a:r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CC772C01-8D5B-4FC7-A263-3A5A68B4A6C8}"/>
              </a:ext>
            </a:extLst>
          </p:cNvPr>
          <p:cNvCxnSpPr/>
          <p:nvPr/>
        </p:nvCxnSpPr>
        <p:spPr>
          <a:xfrm flipH="1">
            <a:off x="1099277" y="2920664"/>
            <a:ext cx="132623" cy="427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3AC2C11B-8A5B-4682-B412-D81C316CF510}"/>
              </a:ext>
            </a:extLst>
          </p:cNvPr>
          <p:cNvCxnSpPr>
            <a:cxnSpLocks/>
          </p:cNvCxnSpPr>
          <p:nvPr/>
        </p:nvCxnSpPr>
        <p:spPr>
          <a:xfrm flipV="1">
            <a:off x="509456" y="3520323"/>
            <a:ext cx="423268" cy="7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øjre klammeparentes 35">
            <a:extLst>
              <a:ext uri="{FF2B5EF4-FFF2-40B4-BE49-F238E27FC236}">
                <a16:creationId xmlns:a16="http://schemas.microsoft.com/office/drawing/2014/main" id="{B5DD7E35-0D20-47DD-9149-D3FAE59D771A}"/>
              </a:ext>
            </a:extLst>
          </p:cNvPr>
          <p:cNvSpPr/>
          <p:nvPr/>
        </p:nvSpPr>
        <p:spPr>
          <a:xfrm rot="5400000">
            <a:off x="2346012" y="2385395"/>
            <a:ext cx="514978" cy="2661375"/>
          </a:xfrm>
          <a:prstGeom prst="rightBrace">
            <a:avLst>
              <a:gd name="adj1" fmla="val 8333"/>
              <a:gd name="adj2" fmla="val 5295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55457DA7-8A9C-4D04-9052-6F520EF8A2DF}"/>
              </a:ext>
            </a:extLst>
          </p:cNvPr>
          <p:cNvCxnSpPr>
            <a:cxnSpLocks/>
          </p:cNvCxnSpPr>
          <p:nvPr/>
        </p:nvCxnSpPr>
        <p:spPr>
          <a:xfrm flipH="1" flipV="1">
            <a:off x="2789155" y="3730198"/>
            <a:ext cx="651996" cy="1030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øjre klammeparentes 38">
            <a:extLst>
              <a:ext uri="{FF2B5EF4-FFF2-40B4-BE49-F238E27FC236}">
                <a16:creationId xmlns:a16="http://schemas.microsoft.com/office/drawing/2014/main" id="{70EC0A70-949C-488D-9551-3C50E238CD05}"/>
              </a:ext>
            </a:extLst>
          </p:cNvPr>
          <p:cNvSpPr/>
          <p:nvPr/>
        </p:nvSpPr>
        <p:spPr>
          <a:xfrm rot="5400000">
            <a:off x="4876024" y="2539117"/>
            <a:ext cx="558989" cy="2338153"/>
          </a:xfrm>
          <a:prstGeom prst="rightBrace">
            <a:avLst>
              <a:gd name="adj1" fmla="val 8333"/>
              <a:gd name="adj2" fmla="val 5295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817E67E0-8285-4918-B671-2ADB4EFED68F}"/>
              </a:ext>
            </a:extLst>
          </p:cNvPr>
          <p:cNvCxnSpPr>
            <a:cxnSpLocks/>
          </p:cNvCxnSpPr>
          <p:nvPr/>
        </p:nvCxnSpPr>
        <p:spPr>
          <a:xfrm flipV="1">
            <a:off x="4191001" y="3741521"/>
            <a:ext cx="666685" cy="3983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felt 41">
            <a:extLst>
              <a:ext uri="{FF2B5EF4-FFF2-40B4-BE49-F238E27FC236}">
                <a16:creationId xmlns:a16="http://schemas.microsoft.com/office/drawing/2014/main" id="{F10F3877-26C2-4AEE-A161-CDB303811B95}"/>
              </a:ext>
            </a:extLst>
          </p:cNvPr>
          <p:cNvSpPr txBox="1"/>
          <p:nvPr/>
        </p:nvSpPr>
        <p:spPr>
          <a:xfrm>
            <a:off x="6451599" y="5069144"/>
            <a:ext cx="266137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Skema B godkendes af Favrskov Kommune og Landsbyggefonden</a:t>
            </a:r>
          </a:p>
        </p:txBody>
      </p: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3A9264A7-8177-48C4-876A-B2CBCBBB4C6B}"/>
              </a:ext>
            </a:extLst>
          </p:cNvPr>
          <p:cNvCxnSpPr>
            <a:cxnSpLocks/>
          </p:cNvCxnSpPr>
          <p:nvPr/>
        </p:nvCxnSpPr>
        <p:spPr>
          <a:xfrm flipH="1" flipV="1">
            <a:off x="6655875" y="3428699"/>
            <a:ext cx="442986" cy="1714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B2B30591-0430-4A7B-912C-593014013BF1}"/>
              </a:ext>
            </a:extLst>
          </p:cNvPr>
          <p:cNvCxnSpPr>
            <a:cxnSpLocks/>
          </p:cNvCxnSpPr>
          <p:nvPr/>
        </p:nvCxnSpPr>
        <p:spPr>
          <a:xfrm flipH="1">
            <a:off x="6750777" y="2550661"/>
            <a:ext cx="1330689" cy="863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D8F1B3F0-78C0-43A2-B708-3AADD59A2992}"/>
              </a:ext>
            </a:extLst>
          </p:cNvPr>
          <p:cNvSpPr txBox="1"/>
          <p:nvPr/>
        </p:nvSpPr>
        <p:spPr>
          <a:xfrm>
            <a:off x="7959518" y="1819977"/>
            <a:ext cx="2661378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Aftale med entreprenør indgås</a:t>
            </a:r>
          </a:p>
        </p:txBody>
      </p:sp>
      <p:sp>
        <p:nvSpPr>
          <p:cNvPr id="54" name="Højre klammeparentes 53">
            <a:extLst>
              <a:ext uri="{FF2B5EF4-FFF2-40B4-BE49-F238E27FC236}">
                <a16:creationId xmlns:a16="http://schemas.microsoft.com/office/drawing/2014/main" id="{55335045-25E3-41E6-965C-F8A3CFD12F61}"/>
              </a:ext>
            </a:extLst>
          </p:cNvPr>
          <p:cNvSpPr/>
          <p:nvPr/>
        </p:nvSpPr>
        <p:spPr>
          <a:xfrm rot="5400000">
            <a:off x="8676581" y="1795017"/>
            <a:ext cx="558989" cy="3926222"/>
          </a:xfrm>
          <a:prstGeom prst="rightBrace">
            <a:avLst>
              <a:gd name="adj1" fmla="val 8333"/>
              <a:gd name="adj2" fmla="val 5295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81A58E22-07E8-4DD0-9899-0B2C56003C08}"/>
              </a:ext>
            </a:extLst>
          </p:cNvPr>
          <p:cNvCxnSpPr>
            <a:cxnSpLocks/>
          </p:cNvCxnSpPr>
          <p:nvPr/>
        </p:nvCxnSpPr>
        <p:spPr>
          <a:xfrm flipH="1" flipV="1">
            <a:off x="8327597" y="3784945"/>
            <a:ext cx="149635" cy="460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9C09A3D9-9F4E-4EE6-9280-1779E0A525AF}"/>
              </a:ext>
            </a:extLst>
          </p:cNvPr>
          <p:cNvCxnSpPr>
            <a:cxnSpLocks/>
          </p:cNvCxnSpPr>
          <p:nvPr/>
        </p:nvCxnSpPr>
        <p:spPr>
          <a:xfrm>
            <a:off x="6322198" y="2677841"/>
            <a:ext cx="157616" cy="733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41BC04C6-7B00-466F-9A8F-B693A86ACABC}"/>
              </a:ext>
            </a:extLst>
          </p:cNvPr>
          <p:cNvSpPr/>
          <p:nvPr/>
        </p:nvSpPr>
        <p:spPr>
          <a:xfrm>
            <a:off x="535490" y="3310304"/>
            <a:ext cx="258541" cy="25007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3E4FA15D-CE55-447E-983B-EB6F2C778B55}"/>
              </a:ext>
            </a:extLst>
          </p:cNvPr>
          <p:cNvSpPr txBox="1"/>
          <p:nvPr/>
        </p:nvSpPr>
        <p:spPr>
          <a:xfrm>
            <a:off x="2978896" y="1228054"/>
            <a:ext cx="284087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Nedsættelse af byggeudvalg - beboerrepræsentanter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B07D9CB-42BD-4E54-B2C2-400574947CDE}"/>
              </a:ext>
            </a:extLst>
          </p:cNvPr>
          <p:cNvCxnSpPr>
            <a:cxnSpLocks/>
          </p:cNvCxnSpPr>
          <p:nvPr/>
        </p:nvCxnSpPr>
        <p:spPr>
          <a:xfrm flipH="1">
            <a:off x="1359017" y="2303608"/>
            <a:ext cx="2301802" cy="1107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7316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Dagsorden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6FFEF2-EA03-422C-AECA-C503A6EF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33" y="1781176"/>
            <a:ext cx="10861713" cy="3461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Velkomst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præsentation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Omfang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renoveringsarbejder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Hadbjergvej</a:t>
            </a:r>
            <a:r>
              <a:rPr lang="en-US" dirty="0">
                <a:solidFill>
                  <a:schemeClr val="tx1"/>
                </a:solidFill>
              </a:rPr>
              <a:t> 14, 16 og 18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Tilgængelige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boliger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Hadbjergvej</a:t>
            </a:r>
            <a:r>
              <a:rPr lang="en-US" dirty="0">
                <a:solidFill>
                  <a:schemeClr val="tx1"/>
                </a:solidFill>
              </a:rPr>
              <a:t> 14 og 16 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Genhusning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Tidsplan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Kommende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møder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8C3B247F-A1F7-4AF2-AF7D-55C8EAED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686" y="1122324"/>
            <a:ext cx="10515600" cy="924405"/>
          </a:xfrm>
        </p:spPr>
        <p:txBody>
          <a:bodyPr/>
          <a:lstStyle/>
          <a:p>
            <a:r>
              <a:rPr lang="da-DK" sz="6000" dirty="0"/>
              <a:t>Kommende møder</a:t>
            </a:r>
            <a:endParaRPr lang="da-DK" dirty="0"/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D9E1EA38-829D-41A2-B2D8-82CCE9AB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37" y="1596158"/>
            <a:ext cx="10515600" cy="4955644"/>
          </a:xfrm>
        </p:spPr>
        <p:txBody>
          <a:bodyPr>
            <a:normAutofit/>
          </a:bodyPr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lvl="1"/>
            <a:endParaRPr lang="da-DK" dirty="0">
              <a:solidFill>
                <a:schemeClr val="tx1"/>
              </a:solidFill>
            </a:endParaRPr>
          </a:p>
          <a:p>
            <a:r>
              <a:rPr lang="da-DK" sz="2400" dirty="0">
                <a:solidFill>
                  <a:schemeClr val="tx1"/>
                </a:solidFill>
              </a:rPr>
              <a:t>	</a:t>
            </a:r>
            <a:r>
              <a:rPr lang="da-DK" sz="2400" dirty="0" err="1">
                <a:solidFill>
                  <a:schemeClr val="tx1"/>
                </a:solidFill>
              </a:rPr>
              <a:t>Hovvej</a:t>
            </a:r>
            <a:r>
              <a:rPr lang="da-DK" sz="2400" dirty="0">
                <a:solidFill>
                  <a:schemeClr val="tx1"/>
                </a:solidFill>
              </a:rPr>
              <a:t> 90, 92 og 100: 		Tirsdag den 9. november kl. 17</a:t>
            </a:r>
            <a:br>
              <a:rPr lang="da-DK" sz="2400" dirty="0">
                <a:solidFill>
                  <a:schemeClr val="tx1"/>
                </a:solidFill>
              </a:rPr>
            </a:b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	</a:t>
            </a:r>
            <a:r>
              <a:rPr lang="da-DK" sz="2400" dirty="0" err="1">
                <a:solidFill>
                  <a:schemeClr val="tx1"/>
                </a:solidFill>
              </a:rPr>
              <a:t>Hovvej</a:t>
            </a:r>
            <a:r>
              <a:rPr lang="da-DK" sz="2400" dirty="0">
                <a:solidFill>
                  <a:schemeClr val="tx1"/>
                </a:solidFill>
              </a:rPr>
              <a:t> 94, 96 og 98 og Hadbjergvej 20 - 46:</a:t>
            </a:r>
          </a:p>
          <a:p>
            <a:r>
              <a:rPr lang="da-DK" dirty="0">
                <a:solidFill>
                  <a:schemeClr val="tx1"/>
                </a:solidFill>
              </a:rPr>
              <a:t>					</a:t>
            </a:r>
            <a:r>
              <a:rPr lang="da-DK" sz="2400" dirty="0">
                <a:solidFill>
                  <a:schemeClr val="tx1"/>
                </a:solidFill>
              </a:rPr>
              <a:t>Onsdag den 10. november kl. 17</a:t>
            </a:r>
            <a:br>
              <a:rPr lang="da-DK" sz="2400" dirty="0">
                <a:solidFill>
                  <a:schemeClr val="tx1"/>
                </a:solidFill>
              </a:rPr>
            </a:b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	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2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A7C9B-F484-47E0-A2DB-AA69FBC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798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Velkomst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præsentation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4" y="263905"/>
            <a:ext cx="1257300" cy="952500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4DC306A5-993D-4D2C-A0BB-1B6824C8EEAB}"/>
              </a:ext>
            </a:extLst>
          </p:cNvPr>
          <p:cNvSpPr txBox="1">
            <a:spLocks/>
          </p:cNvSpPr>
          <p:nvPr/>
        </p:nvSpPr>
        <p:spPr>
          <a:xfrm>
            <a:off x="676118" y="286530"/>
            <a:ext cx="9604468" cy="87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FFFFFF"/>
                </a:solidFill>
              </a:rPr>
              <a:t>Præsentation af møderække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6A759F82-097C-48FB-A08E-2498A21B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74" y="2099007"/>
            <a:ext cx="4630226" cy="3430627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48464E55-E506-4A77-B889-6E72E94E3315}"/>
              </a:ext>
            </a:extLst>
          </p:cNvPr>
          <p:cNvSpPr/>
          <p:nvPr/>
        </p:nvSpPr>
        <p:spPr>
          <a:xfrm rot="20958043">
            <a:off x="7564858" y="2184930"/>
            <a:ext cx="3340360" cy="1679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83A88AF4-8FE0-440D-86F4-5AAA07DA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62" y="1187865"/>
            <a:ext cx="6708285" cy="5520584"/>
          </a:xfr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en-US" sz="96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Udvendig</a:t>
            </a:r>
            <a:endParaRPr lang="en-US" sz="96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9600" b="1" dirty="0">
              <a:solidFill>
                <a:schemeClr val="tx1"/>
              </a:solidFill>
            </a:endParaRPr>
          </a:p>
          <a:p>
            <a:r>
              <a:rPr lang="en-US" sz="9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</a:t>
            </a:r>
            <a:r>
              <a:rPr lang="en-US" sz="9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Ny </a:t>
            </a:r>
            <a:r>
              <a:rPr lang="en-US" sz="9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tagbelægning</a:t>
            </a:r>
            <a:r>
              <a:rPr lang="en-US" sz="9600" dirty="0">
                <a:solidFill>
                  <a:schemeClr val="tx1"/>
                </a:solidFill>
              </a:rPr>
              <a:t>, stern, </a:t>
            </a:r>
            <a:r>
              <a:rPr lang="en-US" sz="9600" dirty="0" err="1">
                <a:solidFill>
                  <a:schemeClr val="tx1"/>
                </a:solidFill>
              </a:rPr>
              <a:t>tagrender</a:t>
            </a:r>
            <a:r>
              <a:rPr lang="en-US" sz="9600" dirty="0">
                <a:solidFill>
                  <a:schemeClr val="tx1"/>
                </a:solidFill>
              </a:rPr>
              <a:t> og </a:t>
            </a:r>
            <a:r>
              <a:rPr lang="en-US" sz="9600" dirty="0" err="1">
                <a:solidFill>
                  <a:schemeClr val="tx1"/>
                </a:solidFill>
              </a:rPr>
              <a:t>nedløb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b="1" dirty="0" err="1">
                <a:solidFill>
                  <a:schemeClr val="tx1"/>
                </a:solidFill>
              </a:rPr>
              <a:t>Altangang</a:t>
            </a:r>
            <a:r>
              <a:rPr lang="en-US" sz="9600" dirty="0">
                <a:solidFill>
                  <a:schemeClr val="tx1"/>
                </a:solidFill>
              </a:rPr>
              <a:t>: Ny </a:t>
            </a:r>
            <a:r>
              <a:rPr lang="en-US" sz="9600" dirty="0" err="1">
                <a:solidFill>
                  <a:schemeClr val="tx1"/>
                </a:solidFill>
              </a:rPr>
              <a:t>altangang</a:t>
            </a:r>
            <a:r>
              <a:rPr lang="en-US" sz="9600" dirty="0">
                <a:solidFill>
                  <a:schemeClr val="tx1"/>
                </a:solidFill>
              </a:rPr>
              <a:t>/</a:t>
            </a:r>
            <a:r>
              <a:rPr lang="en-US" sz="9600" dirty="0" err="1">
                <a:solidFill>
                  <a:schemeClr val="tx1"/>
                </a:solidFill>
              </a:rPr>
              <a:t>renovering</a:t>
            </a:r>
            <a:r>
              <a:rPr lang="en-US" sz="9600" dirty="0">
                <a:solidFill>
                  <a:schemeClr val="tx1"/>
                </a:solidFill>
              </a:rPr>
              <a:t> + </a:t>
            </a:r>
            <a:r>
              <a:rPr lang="en-US" sz="9600" dirty="0" err="1">
                <a:solidFill>
                  <a:schemeClr val="tx1"/>
                </a:solidFill>
              </a:rPr>
              <a:t>nyt</a:t>
            </a:r>
            <a:r>
              <a:rPr lang="en-US" sz="9600" dirty="0">
                <a:solidFill>
                  <a:schemeClr val="tx1"/>
                </a:solidFill>
              </a:rPr>
              <a:t>. </a:t>
            </a:r>
            <a:r>
              <a:rPr lang="en-US" sz="9600" dirty="0" err="1">
                <a:solidFill>
                  <a:schemeClr val="tx1"/>
                </a:solidFill>
              </a:rPr>
              <a:t>værn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b="1" dirty="0">
                <a:solidFill>
                  <a:schemeClr val="tx1"/>
                </a:solidFill>
              </a:rPr>
              <a:t>Elevator: </a:t>
            </a:r>
            <a:r>
              <a:rPr lang="en-US" sz="9600" dirty="0" err="1">
                <a:solidFill>
                  <a:schemeClr val="tx1"/>
                </a:solidFill>
              </a:rPr>
              <a:t>Etableres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ved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nordgavl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i</a:t>
            </a:r>
            <a:r>
              <a:rPr lang="en-US" sz="9600" dirty="0">
                <a:solidFill>
                  <a:schemeClr val="tx1"/>
                </a:solidFill>
              </a:rPr>
              <a:t> nr. 14 og 16, </a:t>
            </a:r>
            <a:r>
              <a:rPr lang="en-US" sz="9600" dirty="0" err="1">
                <a:solidFill>
                  <a:schemeClr val="tx1"/>
                </a:solidFill>
              </a:rPr>
              <a:t>går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helt</a:t>
            </a:r>
            <a:r>
              <a:rPr lang="en-US" sz="9600" dirty="0">
                <a:solidFill>
                  <a:schemeClr val="tx1"/>
                </a:solidFill>
              </a:rPr>
              <a:t> I </a:t>
            </a:r>
            <a:r>
              <a:rPr lang="en-US" sz="9600" dirty="0" err="1">
                <a:solidFill>
                  <a:schemeClr val="tx1"/>
                </a:solidFill>
              </a:rPr>
              <a:t>kælder</a:t>
            </a:r>
            <a:endParaRPr lang="en-US" sz="9600" dirty="0">
              <a:solidFill>
                <a:schemeClr val="tx1"/>
              </a:solidFill>
            </a:endParaRP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b="1" dirty="0">
                <a:solidFill>
                  <a:schemeClr val="tx1"/>
                </a:solidFill>
              </a:rPr>
              <a:t>Gavle</a:t>
            </a:r>
            <a:r>
              <a:rPr lang="en-US" sz="9600" dirty="0">
                <a:solidFill>
                  <a:schemeClr val="tx1"/>
                </a:solidFill>
              </a:rPr>
              <a:t>: </a:t>
            </a:r>
            <a:r>
              <a:rPr lang="en-US" sz="9600" dirty="0" err="1">
                <a:solidFill>
                  <a:schemeClr val="tx1"/>
                </a:solidFill>
              </a:rPr>
              <a:t>Udvendig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efterisolering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b="1" dirty="0" err="1">
                <a:solidFill>
                  <a:schemeClr val="tx1"/>
                </a:solidFill>
              </a:rPr>
              <a:t>Vinduer</a:t>
            </a:r>
            <a:r>
              <a:rPr lang="en-US" sz="9600" b="1" dirty="0">
                <a:solidFill>
                  <a:schemeClr val="tx1"/>
                </a:solidFill>
              </a:rPr>
              <a:t> og </a:t>
            </a:r>
            <a:r>
              <a:rPr lang="en-US" sz="9600" b="1" dirty="0" err="1">
                <a:solidFill>
                  <a:schemeClr val="tx1"/>
                </a:solidFill>
              </a:rPr>
              <a:t>døre</a:t>
            </a:r>
            <a:r>
              <a:rPr lang="en-US" sz="9600" dirty="0">
                <a:solidFill>
                  <a:schemeClr val="tx1"/>
                </a:solidFill>
              </a:rPr>
              <a:t>: Nye </a:t>
            </a:r>
            <a:r>
              <a:rPr lang="en-US" sz="9600" dirty="0" err="1">
                <a:solidFill>
                  <a:schemeClr val="tx1"/>
                </a:solidFill>
              </a:rPr>
              <a:t>træ</a:t>
            </a:r>
            <a:r>
              <a:rPr lang="en-US" sz="9600" dirty="0">
                <a:solidFill>
                  <a:schemeClr val="tx1"/>
                </a:solidFill>
              </a:rPr>
              <a:t>/</a:t>
            </a:r>
            <a:r>
              <a:rPr lang="en-US" sz="9600" dirty="0" err="1">
                <a:solidFill>
                  <a:schemeClr val="tx1"/>
                </a:solidFill>
              </a:rPr>
              <a:t>alu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</a:p>
          <a:p>
            <a:endParaRPr lang="en-US" sz="8800" b="1" dirty="0">
              <a:solidFill>
                <a:schemeClr val="tx1"/>
              </a:solidFill>
            </a:endParaRPr>
          </a:p>
          <a:p>
            <a:endParaRPr lang="en-US" sz="5500" dirty="0">
              <a:solidFill>
                <a:schemeClr val="tx1"/>
              </a:solidFill>
            </a:endParaRPr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lvl="2">
              <a:spcBef>
                <a:spcPts val="1000"/>
              </a:spcBef>
            </a:pPr>
            <a:endParaRPr lang="en-US" sz="2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E7528C8-8858-42D1-BD33-DD88978422BE}"/>
              </a:ext>
            </a:extLst>
          </p:cNvPr>
          <p:cNvCxnSpPr>
            <a:cxnSpLocks/>
          </p:cNvCxnSpPr>
          <p:nvPr/>
        </p:nvCxnSpPr>
        <p:spPr>
          <a:xfrm>
            <a:off x="6682811" y="2452643"/>
            <a:ext cx="1340922" cy="572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Sammenfatning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14, 16 og 18                                      </a:t>
            </a: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1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11" y="744097"/>
            <a:ext cx="1257300" cy="952500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6A759F82-097C-48FB-A08E-2498A21B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74" y="2099007"/>
            <a:ext cx="4630226" cy="3430627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48464E55-E506-4A77-B889-6E72E94E3315}"/>
              </a:ext>
            </a:extLst>
          </p:cNvPr>
          <p:cNvSpPr/>
          <p:nvPr/>
        </p:nvSpPr>
        <p:spPr>
          <a:xfrm rot="20958043">
            <a:off x="7564858" y="2184930"/>
            <a:ext cx="3340360" cy="1679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83A88AF4-8FE0-440D-86F4-5AAA07DA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62" y="1187865"/>
            <a:ext cx="6708285" cy="5520584"/>
          </a:xfr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r>
              <a:rPr lang="en-US" sz="7400" b="1" u="sng" dirty="0" err="1">
                <a:solidFill>
                  <a:schemeClr val="tx1"/>
                </a:solidFill>
              </a:rPr>
              <a:t>Indvendig</a:t>
            </a:r>
            <a:endParaRPr lang="en-US" sz="7400" b="1" u="sng" dirty="0">
              <a:solidFill>
                <a:schemeClr val="tx1"/>
              </a:solidFill>
            </a:endParaRPr>
          </a:p>
          <a:p>
            <a:endParaRPr lang="en-US" sz="7400" b="1" dirty="0">
              <a:solidFill>
                <a:schemeClr val="tx1"/>
              </a:solidFill>
            </a:endParaRPr>
          </a:p>
          <a:p>
            <a:r>
              <a:rPr lang="en-US" sz="7400" b="1" dirty="0" err="1">
                <a:solidFill>
                  <a:schemeClr val="tx1"/>
                </a:solidFill>
              </a:rPr>
              <a:t>Altaner</a:t>
            </a:r>
            <a:r>
              <a:rPr lang="en-US" sz="7400" dirty="0">
                <a:solidFill>
                  <a:schemeClr val="tx1"/>
                </a:solidFill>
              </a:rPr>
              <a:t>: </a:t>
            </a:r>
            <a:r>
              <a:rPr lang="en-US" sz="7400" dirty="0" err="1">
                <a:solidFill>
                  <a:schemeClr val="tx1"/>
                </a:solidFill>
              </a:rPr>
              <a:t>Åbning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af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altaner</a:t>
            </a:r>
            <a:r>
              <a:rPr lang="en-US" sz="7400" dirty="0">
                <a:solidFill>
                  <a:schemeClr val="tx1"/>
                </a:solidFill>
              </a:rPr>
              <a:t>. </a:t>
            </a:r>
            <a:r>
              <a:rPr lang="en-US" sz="7400" dirty="0" err="1">
                <a:solidFill>
                  <a:schemeClr val="tx1"/>
                </a:solidFill>
              </a:rPr>
              <a:t>Etablering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af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adgang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til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udeareal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fra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altan</a:t>
            </a:r>
            <a:r>
              <a:rPr lang="en-US" sz="7400" dirty="0">
                <a:solidFill>
                  <a:schemeClr val="tx1"/>
                </a:solidFill>
              </a:rPr>
              <a:t> I </a:t>
            </a:r>
            <a:r>
              <a:rPr lang="en-US" sz="7400" dirty="0" err="1">
                <a:solidFill>
                  <a:schemeClr val="tx1"/>
                </a:solidFill>
              </a:rPr>
              <a:t>stueboliger</a:t>
            </a:r>
            <a:r>
              <a:rPr lang="en-US" sz="7400" dirty="0">
                <a:solidFill>
                  <a:schemeClr val="tx1"/>
                </a:solidFill>
              </a:rPr>
              <a:t>.</a:t>
            </a:r>
          </a:p>
          <a:p>
            <a:endParaRPr lang="en-US" sz="7400" dirty="0">
              <a:solidFill>
                <a:schemeClr val="tx1"/>
              </a:solidFill>
            </a:endParaRPr>
          </a:p>
          <a:p>
            <a:r>
              <a:rPr lang="en-US" sz="7400" b="1" dirty="0" err="1">
                <a:solidFill>
                  <a:schemeClr val="tx1"/>
                </a:solidFill>
              </a:rPr>
              <a:t>Indvendig</a:t>
            </a:r>
            <a:r>
              <a:rPr lang="en-US" sz="7400" b="1" dirty="0">
                <a:solidFill>
                  <a:schemeClr val="tx1"/>
                </a:solidFill>
              </a:rPr>
              <a:t>, nr. 14 -16</a:t>
            </a:r>
            <a:r>
              <a:rPr lang="en-US" sz="7400" dirty="0">
                <a:solidFill>
                  <a:schemeClr val="tx1"/>
                </a:solidFill>
              </a:rPr>
              <a:t>: Total </a:t>
            </a:r>
            <a:r>
              <a:rPr lang="en-US" sz="7400" dirty="0" err="1">
                <a:solidFill>
                  <a:schemeClr val="tx1"/>
                </a:solidFill>
              </a:rPr>
              <a:t>renovering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af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boliger</a:t>
            </a:r>
            <a:r>
              <a:rPr lang="en-US" sz="7400" dirty="0">
                <a:solidFill>
                  <a:schemeClr val="tx1"/>
                </a:solidFill>
              </a:rPr>
              <a:t> incl. </a:t>
            </a:r>
            <a:r>
              <a:rPr lang="en-US" sz="7400" dirty="0" err="1">
                <a:solidFill>
                  <a:schemeClr val="tx1"/>
                </a:solidFill>
              </a:rPr>
              <a:t>nyt</a:t>
            </a:r>
            <a:r>
              <a:rPr lang="en-US" sz="7400" dirty="0">
                <a:solidFill>
                  <a:schemeClr val="tx1"/>
                </a:solidFill>
              </a:rPr>
              <a:t> og </a:t>
            </a:r>
            <a:r>
              <a:rPr lang="en-US" sz="7400" dirty="0" err="1">
                <a:solidFill>
                  <a:schemeClr val="tx1"/>
                </a:solidFill>
              </a:rPr>
              <a:t>større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baderum</a:t>
            </a:r>
            <a:r>
              <a:rPr lang="en-US" sz="7400" dirty="0">
                <a:solidFill>
                  <a:schemeClr val="tx1"/>
                </a:solidFill>
              </a:rPr>
              <a:t> og </a:t>
            </a:r>
            <a:r>
              <a:rPr lang="en-US" sz="7400" dirty="0" err="1">
                <a:solidFill>
                  <a:schemeClr val="tx1"/>
                </a:solidFill>
              </a:rPr>
              <a:t>køkken</a:t>
            </a:r>
            <a:r>
              <a:rPr lang="en-US" sz="7400" dirty="0">
                <a:solidFill>
                  <a:schemeClr val="tx1"/>
                </a:solidFill>
              </a:rPr>
              <a:t>, nye </a:t>
            </a:r>
            <a:r>
              <a:rPr lang="en-US" sz="7400" dirty="0" err="1">
                <a:solidFill>
                  <a:schemeClr val="tx1"/>
                </a:solidFill>
              </a:rPr>
              <a:t>installationer</a:t>
            </a:r>
            <a:r>
              <a:rPr lang="en-US" sz="7400" dirty="0">
                <a:solidFill>
                  <a:schemeClr val="tx1"/>
                </a:solidFill>
              </a:rPr>
              <a:t> og </a:t>
            </a:r>
            <a:r>
              <a:rPr lang="en-US" sz="7400" dirty="0" err="1">
                <a:solidFill>
                  <a:schemeClr val="tx1"/>
                </a:solidFill>
              </a:rPr>
              <a:t>etablering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af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ventilationsanlæg</a:t>
            </a:r>
            <a:r>
              <a:rPr lang="en-US" sz="7400" dirty="0">
                <a:solidFill>
                  <a:schemeClr val="tx1"/>
                </a:solidFill>
              </a:rPr>
              <a:t>. Der </a:t>
            </a:r>
            <a:r>
              <a:rPr lang="en-US" sz="7400" dirty="0" err="1">
                <a:solidFill>
                  <a:schemeClr val="tx1"/>
                </a:solidFill>
              </a:rPr>
              <a:t>etableres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adgang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til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boliger</a:t>
            </a:r>
            <a:r>
              <a:rPr lang="en-US" sz="7400" dirty="0">
                <a:solidFill>
                  <a:schemeClr val="tx1"/>
                </a:solidFill>
              </a:rPr>
              <a:t> via elevator.</a:t>
            </a:r>
          </a:p>
          <a:p>
            <a:endParaRPr lang="en-US" sz="7400" dirty="0">
              <a:solidFill>
                <a:schemeClr val="tx1"/>
              </a:solidFill>
            </a:endParaRPr>
          </a:p>
          <a:p>
            <a:r>
              <a:rPr lang="en-US" sz="7400" b="1" dirty="0" err="1">
                <a:solidFill>
                  <a:schemeClr val="tx1"/>
                </a:solidFill>
              </a:rPr>
              <a:t>Indvendig</a:t>
            </a:r>
            <a:r>
              <a:rPr lang="en-US" sz="7400" b="1" dirty="0">
                <a:solidFill>
                  <a:schemeClr val="tx1"/>
                </a:solidFill>
              </a:rPr>
              <a:t> nr. 18</a:t>
            </a:r>
            <a:r>
              <a:rPr lang="en-US" sz="7400" dirty="0">
                <a:solidFill>
                  <a:schemeClr val="tx1"/>
                </a:solidFill>
              </a:rPr>
              <a:t>: </a:t>
            </a:r>
            <a:r>
              <a:rPr lang="en-US" sz="7400" dirty="0" err="1">
                <a:solidFill>
                  <a:schemeClr val="tx1"/>
                </a:solidFill>
              </a:rPr>
              <a:t>Renovering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af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baderum</a:t>
            </a:r>
            <a:r>
              <a:rPr lang="en-US" sz="7400" dirty="0">
                <a:solidFill>
                  <a:schemeClr val="tx1"/>
                </a:solidFill>
              </a:rPr>
              <a:t>, nye </a:t>
            </a:r>
            <a:r>
              <a:rPr lang="en-US" sz="7400" dirty="0" err="1">
                <a:solidFill>
                  <a:schemeClr val="tx1"/>
                </a:solidFill>
              </a:rPr>
              <a:t>radiatorer</a:t>
            </a:r>
            <a:r>
              <a:rPr lang="en-US" sz="7400" dirty="0">
                <a:solidFill>
                  <a:schemeClr val="tx1"/>
                </a:solidFill>
              </a:rPr>
              <a:t> og </a:t>
            </a:r>
            <a:r>
              <a:rPr lang="en-US" sz="7400" dirty="0" err="1">
                <a:solidFill>
                  <a:schemeClr val="tx1"/>
                </a:solidFill>
              </a:rPr>
              <a:t>stigstrenge</a:t>
            </a:r>
            <a:r>
              <a:rPr lang="en-US" sz="7400" dirty="0">
                <a:solidFill>
                  <a:schemeClr val="tx1"/>
                </a:solidFill>
              </a:rPr>
              <a:t>, nye </a:t>
            </a:r>
            <a:r>
              <a:rPr lang="en-US" sz="7400" dirty="0" err="1">
                <a:solidFill>
                  <a:schemeClr val="tx1"/>
                </a:solidFill>
              </a:rPr>
              <a:t>faldstammer</a:t>
            </a:r>
            <a:r>
              <a:rPr lang="en-US" sz="7400" dirty="0">
                <a:solidFill>
                  <a:schemeClr val="tx1"/>
                </a:solidFill>
              </a:rPr>
              <a:t> og </a:t>
            </a:r>
            <a:r>
              <a:rPr lang="en-US" sz="7400" dirty="0" err="1">
                <a:solidFill>
                  <a:schemeClr val="tx1"/>
                </a:solidFill>
              </a:rPr>
              <a:t>etablering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af</a:t>
            </a:r>
            <a:r>
              <a:rPr lang="en-US" sz="7400" dirty="0">
                <a:solidFill>
                  <a:schemeClr val="tx1"/>
                </a:solidFill>
              </a:rPr>
              <a:t> </a:t>
            </a:r>
            <a:r>
              <a:rPr lang="en-US" sz="7400" dirty="0" err="1">
                <a:solidFill>
                  <a:schemeClr val="tx1"/>
                </a:solidFill>
              </a:rPr>
              <a:t>ventilationsanlæg</a:t>
            </a:r>
            <a:r>
              <a:rPr lang="en-US" sz="7400" dirty="0">
                <a:solidFill>
                  <a:schemeClr val="tx1"/>
                </a:solidFill>
              </a:rPr>
              <a:t>.</a:t>
            </a:r>
          </a:p>
          <a:p>
            <a:endParaRPr lang="en-US" sz="5500" dirty="0">
              <a:solidFill>
                <a:schemeClr val="tx1"/>
              </a:solidFill>
            </a:endParaRPr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lvl="2">
              <a:spcBef>
                <a:spcPts val="1000"/>
              </a:spcBef>
            </a:pPr>
            <a:endParaRPr lang="en-US" sz="2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E7528C8-8858-42D1-BD33-DD88978422BE}"/>
              </a:ext>
            </a:extLst>
          </p:cNvPr>
          <p:cNvCxnSpPr>
            <a:cxnSpLocks/>
          </p:cNvCxnSpPr>
          <p:nvPr/>
        </p:nvCxnSpPr>
        <p:spPr>
          <a:xfrm>
            <a:off x="6682811" y="2452643"/>
            <a:ext cx="1340922" cy="572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F9C088E5-6DC3-46B3-8D2B-203BC45733A5}"/>
              </a:ext>
            </a:extLst>
          </p:cNvPr>
          <p:cNvSpPr txBox="1">
            <a:spLocks/>
          </p:cNvSpPr>
          <p:nvPr/>
        </p:nvSpPr>
        <p:spPr>
          <a:xfrm>
            <a:off x="453553" y="340592"/>
            <a:ext cx="10906008" cy="49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+mj-lt"/>
              </a:rPr>
              <a:t>Sammenfatning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en-US" sz="4800" dirty="0" err="1">
                <a:solidFill>
                  <a:schemeClr val="tx1"/>
                </a:solidFill>
                <a:latin typeface="+mj-lt"/>
              </a:rPr>
              <a:t>Hadbjervej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14, 16 og 18                                      </a:t>
            </a: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73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E12AE81F-35DB-41BC-ABCB-C4A71E54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04" y="658937"/>
            <a:ext cx="10515600" cy="924405"/>
          </a:xfrm>
        </p:spPr>
        <p:txBody>
          <a:bodyPr/>
          <a:lstStyle/>
          <a:p>
            <a:pPr algn="ctr"/>
            <a:r>
              <a:rPr lang="da-DK" dirty="0"/>
              <a:t>Tilgængelig bolig – hvad er det?</a:t>
            </a:r>
            <a:endParaRPr lang="da-DK" sz="4800" dirty="0"/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B4C08D8C-A02E-430C-952C-ED9C57FF2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29" y="2238375"/>
            <a:ext cx="5781675" cy="238125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7516C560-D0E6-4B50-939A-4F4359429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404" y="3970213"/>
            <a:ext cx="3371850" cy="2228850"/>
          </a:xfrm>
          <a:prstGeom prst="rect">
            <a:avLst/>
          </a:prstGeom>
        </p:spPr>
      </p:pic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C1925AF0-5626-4145-8FC7-B35F2B20B42C}"/>
              </a:ext>
            </a:extLst>
          </p:cNvPr>
          <p:cNvSpPr txBox="1">
            <a:spLocks/>
          </p:cNvSpPr>
          <p:nvPr/>
        </p:nvSpPr>
        <p:spPr>
          <a:xfrm>
            <a:off x="739804" y="1750029"/>
            <a:ext cx="5130800" cy="952500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200" dirty="0">
                <a:solidFill>
                  <a:schemeClr val="tx1"/>
                </a:solidFill>
              </a:rPr>
              <a:t>Du kan komme ind i din bolig uden brug af trapper – der etableres elevator.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2CA4D7C8-1E64-4DE3-B01E-ADF09FD6C0EF}"/>
              </a:ext>
            </a:extLst>
          </p:cNvPr>
          <p:cNvSpPr txBox="1">
            <a:spLocks/>
          </p:cNvSpPr>
          <p:nvPr/>
        </p:nvSpPr>
        <p:spPr>
          <a:xfrm>
            <a:off x="8230269" y="2968129"/>
            <a:ext cx="3977635" cy="113348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200" dirty="0">
                <a:solidFill>
                  <a:schemeClr val="tx1"/>
                </a:solidFill>
              </a:rPr>
              <a:t>Indretningen ændres således der er god plads til at komme rundt i alle rum.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4" name="Pladsholder til tekst 2">
            <a:extLst>
              <a:ext uri="{FF2B5EF4-FFF2-40B4-BE49-F238E27FC236}">
                <a16:creationId xmlns:a16="http://schemas.microsoft.com/office/drawing/2014/main" id="{A7A230CD-6895-47CA-9103-0F939DD85FDF}"/>
              </a:ext>
            </a:extLst>
          </p:cNvPr>
          <p:cNvSpPr txBox="1">
            <a:spLocks/>
          </p:cNvSpPr>
          <p:nvPr/>
        </p:nvSpPr>
        <p:spPr>
          <a:xfrm>
            <a:off x="1260795" y="5156705"/>
            <a:ext cx="5913979" cy="14863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200" dirty="0">
                <a:solidFill>
                  <a:schemeClr val="tx1"/>
                </a:solidFill>
              </a:rPr>
              <a:t>En tilgængelig bolig er en fuldstændig opdateret og totalrenoveret bolig.</a:t>
            </a:r>
          </a:p>
          <a:p>
            <a:pPr lvl="1"/>
            <a:endParaRPr lang="da-DK" sz="2200" dirty="0">
              <a:solidFill>
                <a:schemeClr val="tx1"/>
              </a:solidFill>
            </a:endParaRPr>
          </a:p>
          <a:p>
            <a:pPr lvl="1"/>
            <a:r>
              <a:rPr lang="da-DK" sz="2200" dirty="0">
                <a:solidFill>
                  <a:schemeClr val="tx1"/>
                </a:solidFill>
              </a:rPr>
              <a:t>En tilgængelig bolig er for </a:t>
            </a:r>
            <a:r>
              <a:rPr lang="da-DK" sz="2200" i="1" dirty="0">
                <a:solidFill>
                  <a:schemeClr val="tx1"/>
                </a:solidFill>
              </a:rPr>
              <a:t>alle</a:t>
            </a:r>
            <a:r>
              <a:rPr lang="da-DK" sz="2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3" name="Pladsholder til tekst 2">
            <a:extLst>
              <a:ext uri="{FF2B5EF4-FFF2-40B4-BE49-F238E27FC236}">
                <a16:creationId xmlns:a16="http://schemas.microsoft.com/office/drawing/2014/main" id="{ECD98C8A-F39A-479F-93B0-21B38CCF5F33}"/>
              </a:ext>
            </a:extLst>
          </p:cNvPr>
          <p:cNvSpPr txBox="1">
            <a:spLocks/>
          </p:cNvSpPr>
          <p:nvPr/>
        </p:nvSpPr>
        <p:spPr>
          <a:xfrm>
            <a:off x="7573617" y="1900431"/>
            <a:ext cx="1793057" cy="60472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200" dirty="0">
                <a:solidFill>
                  <a:schemeClr val="tx1"/>
                </a:solidFill>
              </a:rPr>
              <a:t>Elevator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900CA424-FB16-4291-A7E5-7130F951F313}"/>
              </a:ext>
            </a:extLst>
          </p:cNvPr>
          <p:cNvCxnSpPr/>
          <p:nvPr/>
        </p:nvCxnSpPr>
        <p:spPr>
          <a:xfrm flipH="1">
            <a:off x="7816362" y="2238374"/>
            <a:ext cx="413907" cy="420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D01F1D-00B7-4380-B464-ECE389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546" y="55315"/>
            <a:ext cx="1257300" cy="952500"/>
          </a:xfrm>
          <a:prstGeom prst="rect">
            <a:avLst/>
          </a:prstGeom>
        </p:spPr>
      </p:pic>
      <p:sp>
        <p:nvSpPr>
          <p:cNvPr id="33" name="Pladsholder til tekst 2">
            <a:extLst>
              <a:ext uri="{FF2B5EF4-FFF2-40B4-BE49-F238E27FC236}">
                <a16:creationId xmlns:a16="http://schemas.microsoft.com/office/drawing/2014/main" id="{27FEAB90-BA0C-4C84-9698-494794A4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4851"/>
            <a:ext cx="10515600" cy="1500187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Hadbjergvej</a:t>
            </a:r>
            <a:r>
              <a:rPr lang="da-DK" sz="4800" dirty="0">
                <a:solidFill>
                  <a:schemeClr val="tx1"/>
                </a:solidFill>
              </a:rPr>
              <a:t> </a:t>
            </a:r>
            <a:r>
              <a:rPr lang="da-DK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 og 16 </a:t>
            </a:r>
          </a:p>
          <a:p>
            <a:r>
              <a:rPr lang="da-DK" sz="3900" dirty="0">
                <a:solidFill>
                  <a:schemeClr val="tx1"/>
                </a:solidFill>
              </a:rPr>
              <a:t>– etablering af tilgængelige boliger, 36 boliger i alt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5A28441E-1C6E-4211-BB78-36AED471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3" t="22857" b="47569"/>
          <a:stretch/>
        </p:blipFill>
        <p:spPr>
          <a:xfrm>
            <a:off x="1601441" y="1870745"/>
            <a:ext cx="9152960" cy="2441197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4EEB0077-FE59-4EE4-9DD4-1208BA7D0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3" t="57436" r="69847" b="14557"/>
          <a:stretch/>
        </p:blipFill>
        <p:spPr>
          <a:xfrm>
            <a:off x="1988734" y="4362276"/>
            <a:ext cx="922247" cy="1920680"/>
          </a:xfrm>
          <a:prstGeom prst="rect">
            <a:avLst/>
          </a:prstGeom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E8CB0F78-272E-405A-802A-8ADB81430EA5}"/>
              </a:ext>
            </a:extLst>
          </p:cNvPr>
          <p:cNvSpPr txBox="1"/>
          <p:nvPr/>
        </p:nvSpPr>
        <p:spPr>
          <a:xfrm>
            <a:off x="2910979" y="4354545"/>
            <a:ext cx="5763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Gavlbolig – ombygges mht. tilgængelighed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33368A29-F39C-4CF6-9F3A-1F385A36BEFC}"/>
              </a:ext>
            </a:extLst>
          </p:cNvPr>
          <p:cNvSpPr txBox="1"/>
          <p:nvPr/>
        </p:nvSpPr>
        <p:spPr>
          <a:xfrm>
            <a:off x="2910979" y="4883199"/>
            <a:ext cx="6501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err="1"/>
              <a:t>Midterbolig</a:t>
            </a:r>
            <a:r>
              <a:rPr lang="da-DK" sz="2200" dirty="0"/>
              <a:t> – ombygges mht. tilgængelighed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DC758ADC-4571-434A-B66C-F8303082658A}"/>
              </a:ext>
            </a:extLst>
          </p:cNvPr>
          <p:cNvSpPr txBox="1"/>
          <p:nvPr/>
        </p:nvSpPr>
        <p:spPr>
          <a:xfrm>
            <a:off x="2910979" y="5378127"/>
            <a:ext cx="6501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Bolig bag trappe – ombygges ikke mht. tilgængelighed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AACAADB1-2F8A-4C2D-B7A2-8225AA341DEE}"/>
              </a:ext>
            </a:extLst>
          </p:cNvPr>
          <p:cNvSpPr txBox="1"/>
          <p:nvPr/>
        </p:nvSpPr>
        <p:spPr>
          <a:xfrm>
            <a:off x="2910980" y="5913624"/>
            <a:ext cx="2055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Ny elevator</a:t>
            </a:r>
          </a:p>
        </p:txBody>
      </p:sp>
    </p:spTree>
    <p:extLst>
      <p:ext uri="{BB962C8B-B14F-4D97-AF65-F5344CB8AC3E}">
        <p14:creationId xmlns:p14="http://schemas.microsoft.com/office/powerpoint/2010/main" val="132175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6EE3247B-CDAF-49C8-9501-7DC61C65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6253" y="0"/>
            <a:ext cx="10515600" cy="759629"/>
          </a:xfrm>
        </p:spPr>
        <p:txBody>
          <a:bodyPr>
            <a:normAutofit fontScale="92500" lnSpcReduction="20000"/>
          </a:bodyPr>
          <a:lstStyle/>
          <a:p>
            <a:r>
              <a:rPr lang="da-DK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Gavlbolig</a:t>
            </a:r>
            <a:r>
              <a:rPr lang="da-DK" sz="6000" dirty="0">
                <a:solidFill>
                  <a:schemeClr val="tx1"/>
                </a:solidFill>
              </a:rPr>
              <a:t> </a:t>
            </a:r>
            <a:r>
              <a:rPr lang="da-DK" sz="3900" dirty="0">
                <a:solidFill>
                  <a:schemeClr val="tx1"/>
                </a:solidFill>
              </a:rPr>
              <a:t>– før og efter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4781F2FE-E0DA-47AD-801C-C98DCFC9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6" t="19864" r="4758" b="25714"/>
          <a:stretch/>
        </p:blipFill>
        <p:spPr>
          <a:xfrm>
            <a:off x="1574402" y="623718"/>
            <a:ext cx="9650168" cy="5610563"/>
          </a:xfrm>
          <a:prstGeom prst="rect">
            <a:avLst/>
          </a:prstGeom>
        </p:spPr>
      </p:pic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969C461A-47B6-4EE5-9DAB-FA85D8CDF8C1}"/>
              </a:ext>
            </a:extLst>
          </p:cNvPr>
          <p:cNvSpPr txBox="1">
            <a:spLocks/>
          </p:cNvSpPr>
          <p:nvPr/>
        </p:nvSpPr>
        <p:spPr>
          <a:xfrm>
            <a:off x="2557452" y="6180226"/>
            <a:ext cx="3039695" cy="36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>
                <a:solidFill>
                  <a:schemeClr val="tx1"/>
                </a:solidFill>
              </a:rPr>
              <a:t>Eksisterende: 4 vær bolig</a:t>
            </a:r>
          </a:p>
        </p:txBody>
      </p:sp>
      <p:sp>
        <p:nvSpPr>
          <p:cNvPr id="30" name="Pladsholder til tekst 2">
            <a:extLst>
              <a:ext uri="{FF2B5EF4-FFF2-40B4-BE49-F238E27FC236}">
                <a16:creationId xmlns:a16="http://schemas.microsoft.com/office/drawing/2014/main" id="{993166F4-3102-4687-B12C-6F9EEF5DEFF3}"/>
              </a:ext>
            </a:extLst>
          </p:cNvPr>
          <p:cNvSpPr txBox="1">
            <a:spLocks/>
          </p:cNvSpPr>
          <p:nvPr/>
        </p:nvSpPr>
        <p:spPr>
          <a:xfrm>
            <a:off x="6580197" y="6133619"/>
            <a:ext cx="5244721" cy="63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>
                <a:solidFill>
                  <a:schemeClr val="tx1"/>
                </a:solidFill>
              </a:rPr>
              <a:t>Fremtidig: 3 vær bolig med ny opdateret indretning</a:t>
            </a:r>
          </a:p>
        </p:txBody>
      </p:sp>
    </p:spTree>
    <p:extLst>
      <p:ext uri="{BB962C8B-B14F-4D97-AF65-F5344CB8AC3E}">
        <p14:creationId xmlns:p14="http://schemas.microsoft.com/office/powerpoint/2010/main" val="128870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7A981B4E-C6DB-412D-8AED-47C5A7FB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3714" y="-46640"/>
            <a:ext cx="10515600" cy="892410"/>
          </a:xfrm>
        </p:spPr>
        <p:txBody>
          <a:bodyPr>
            <a:normAutofit lnSpcReduction="10000"/>
          </a:bodyPr>
          <a:lstStyle/>
          <a:p>
            <a:r>
              <a:rPr lang="da-DK" sz="4800" dirty="0" err="1">
                <a:solidFill>
                  <a:schemeClr val="tx1"/>
                </a:solidFill>
              </a:rPr>
              <a:t>Midterbolig</a:t>
            </a:r>
            <a:r>
              <a:rPr lang="da-DK" sz="6000" dirty="0">
                <a:solidFill>
                  <a:schemeClr val="tx1"/>
                </a:solidFill>
              </a:rPr>
              <a:t> </a:t>
            </a:r>
            <a:r>
              <a:rPr lang="da-DK" sz="3900" dirty="0">
                <a:solidFill>
                  <a:schemeClr val="tx1"/>
                </a:solidFill>
              </a:rPr>
              <a:t>– før og efter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1EA818B9-D7CE-4D45-B4E1-FC437CC81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9" t="15903" r="7592" b="27163"/>
          <a:stretch/>
        </p:blipFill>
        <p:spPr>
          <a:xfrm>
            <a:off x="1992820" y="666750"/>
            <a:ext cx="8893181" cy="5601110"/>
          </a:xfrm>
          <a:prstGeom prst="rect">
            <a:avLst/>
          </a:prstGeom>
        </p:spPr>
      </p:pic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9FCE805D-78E3-4ED1-A72F-DC2779C5941E}"/>
              </a:ext>
            </a:extLst>
          </p:cNvPr>
          <p:cNvSpPr txBox="1">
            <a:spLocks/>
          </p:cNvSpPr>
          <p:nvPr/>
        </p:nvSpPr>
        <p:spPr>
          <a:xfrm>
            <a:off x="2188363" y="6259598"/>
            <a:ext cx="3563816" cy="36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>
                <a:solidFill>
                  <a:schemeClr val="tx1"/>
                </a:solidFill>
              </a:rPr>
              <a:t>Eksisterende: 3 vær bolig</a:t>
            </a:r>
          </a:p>
        </p:txBody>
      </p:sp>
      <p:sp>
        <p:nvSpPr>
          <p:cNvPr id="30" name="Pladsholder til tekst 2">
            <a:extLst>
              <a:ext uri="{FF2B5EF4-FFF2-40B4-BE49-F238E27FC236}">
                <a16:creationId xmlns:a16="http://schemas.microsoft.com/office/drawing/2014/main" id="{96BDE094-C96C-40A5-BCDF-351CB0A2B7D4}"/>
              </a:ext>
            </a:extLst>
          </p:cNvPr>
          <p:cNvSpPr txBox="1">
            <a:spLocks/>
          </p:cNvSpPr>
          <p:nvPr/>
        </p:nvSpPr>
        <p:spPr>
          <a:xfrm>
            <a:off x="7437584" y="6077403"/>
            <a:ext cx="3643960" cy="63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>
                <a:solidFill>
                  <a:schemeClr val="tx1"/>
                </a:solidFill>
              </a:rPr>
              <a:t>Fremtidig: 3 vær bolig med ny opdateret indretning</a:t>
            </a:r>
          </a:p>
        </p:txBody>
      </p:sp>
    </p:spTree>
    <p:extLst>
      <p:ext uri="{BB962C8B-B14F-4D97-AF65-F5344CB8AC3E}">
        <p14:creationId xmlns:p14="http://schemas.microsoft.com/office/powerpoint/2010/main" val="396552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959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Hadsten Boligforening Afd. 22  Hadbjergvej 14, 16 og 18</vt:lpstr>
      <vt:lpstr>Dagsorden</vt:lpstr>
      <vt:lpstr>Velkomst og præsentation</vt:lpstr>
      <vt:lpstr>PowerPoint-præsentation</vt:lpstr>
      <vt:lpstr>PowerPoint-præsentation</vt:lpstr>
      <vt:lpstr>Tilgængelig bolig – hvad er det?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Tidsplan</vt:lpstr>
      <vt:lpstr>Kommende møder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Vejlby Hus</dc:title>
  <dc:creator>Birgitte Hansen</dc:creator>
  <cp:lastModifiedBy>Birgitte Hansen</cp:lastModifiedBy>
  <cp:revision>130</cp:revision>
  <cp:lastPrinted>2018-10-11T06:46:53Z</cp:lastPrinted>
  <dcterms:created xsi:type="dcterms:W3CDTF">2018-10-02T10:39:07Z</dcterms:created>
  <dcterms:modified xsi:type="dcterms:W3CDTF">2021-11-01T08:14:21Z</dcterms:modified>
</cp:coreProperties>
</file>