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73" r:id="rId4"/>
    <p:sldId id="390" r:id="rId5"/>
    <p:sldId id="409" r:id="rId6"/>
    <p:sldId id="399" r:id="rId7"/>
    <p:sldId id="400" r:id="rId8"/>
    <p:sldId id="408" r:id="rId9"/>
    <p:sldId id="401" r:id="rId10"/>
    <p:sldId id="404" r:id="rId11"/>
    <p:sldId id="405" r:id="rId12"/>
    <p:sldId id="406" r:id="rId13"/>
    <p:sldId id="402" r:id="rId14"/>
    <p:sldId id="372" r:id="rId15"/>
    <p:sldId id="396" r:id="rId16"/>
  </p:sldIdLst>
  <p:sldSz cx="12192000" cy="6858000"/>
  <p:notesSz cx="7099300" cy="102346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gitte Hansen" initials="BH" lastIdx="0" clrIdx="0">
    <p:extLst>
      <p:ext uri="{19B8F6BF-5375-455C-9EA6-DF929625EA0E}">
        <p15:presenceInfo xmlns:p15="http://schemas.microsoft.com/office/powerpoint/2012/main" userId="S-1-5-21-2487394373-3169202642-898027040-1223" providerId="AD"/>
      </p:ext>
    </p:extLst>
  </p:cmAuthor>
  <p:cmAuthor id="2" name="Birgitte Hansen" initials="BH [2]" lastIdx="1" clrIdx="1">
    <p:extLst>
      <p:ext uri="{19B8F6BF-5375-455C-9EA6-DF929625EA0E}">
        <p15:presenceInfo xmlns:p15="http://schemas.microsoft.com/office/powerpoint/2012/main" userId="S::bha@DAI.dk::37c0f91c-da0c-4ebd-9fe3-75c9fe40c22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6" d="100"/>
        <a:sy n="146" d="100"/>
      </p:scale>
      <p:origin x="0" y="-15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F60E7-0237-40DA-9E39-24346076D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7F1CA02-977A-4CC6-9E07-28F517879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783D23-E4CA-4A7A-9E04-23D1F9A76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F708651-B050-4B54-A5A5-73F9C722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BECF5C-6A29-4CC5-B56F-1C9DBBF98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729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4DB45-C369-4580-9AA9-66F6F170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4339520-8E9F-4CC8-8B60-9B16FA576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0AFEEF5-D16F-4377-9E59-38DC2EC17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903FFC-F65B-4A0F-BF41-7AEA1EE7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7607803-3963-4581-8AE8-ABACCB55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43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3C3936D-E0B8-4B5C-A317-A5535F0AA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51176BB-5B3A-4C18-BF32-BA19D573F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BCB50D1-93F2-46B3-92B9-21DFB080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C9E77-AD65-41FB-9B6D-DF9CC4EFC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AC1584B-1A0A-4BD1-9424-7FBD0EF8A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665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8832EA-7096-4E47-8CB4-458F437E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B54E17-7371-453B-8814-07854839A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E8FF0C-CC13-412D-A8A0-79730ECF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435E043-428C-4376-AF36-964E823E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D78BDC-BEF8-4981-BE90-2AFBDC08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98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00B46-1C53-4B95-BCCE-31000A2A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DD2D4F7-64BD-48E9-81B6-DCF1004F4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8F7C99-80CB-46C8-B1D2-7B74AAF4C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F38BCCD-1597-4456-AE9E-8094001D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B8C2E14-A28A-408D-885C-C3D16E81D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810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E6856C-C272-4FB9-A039-A5D8E42C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CB3214-C2B5-44BF-A63F-198B2ADC9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F614613-49A5-4024-A92B-D4359591B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F4EB6F-DAB4-4BD0-8D85-17CDFB9F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A4FAC45-18D3-4473-AA3D-D250D176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C6FAB6A-33C1-4EF6-86D9-299969B1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884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AD5D5-DA8C-4DD3-8499-9E42EE5D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DEBD457-037E-4A72-AAE6-DCB37AC0D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4FB1CC6-78E9-4382-80B9-51A00E397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0F30043-6CAA-4823-BCA6-9A7559B64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FAE0489-8976-42FE-B2C2-FDC664F4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815C8AD-F473-4538-9246-8768134C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8A2C919-5B09-4657-8C7A-14D71000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E2B2DD3-852F-48DB-9F22-B2FE4A33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03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9C7B7-6300-44A7-BE99-6324BA4F7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6333311-719F-4DEE-B226-5A5A8199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CEC04DE-CD5F-404A-91AB-351BF2CA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D921685-238A-4FF4-ADBD-B99A65669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33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F1687C6-E617-4DF0-81D5-69153AE3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3509BE6-70E2-4F92-A4C8-940FD5BD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5CA293F-452E-432D-91D8-FD5C0A7C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071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4D458-5DF7-40C3-8C28-EA17F61FB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3EAC9A-802F-46F9-9BE8-90B7BFB88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1FCCF2-14E3-4F14-BCD7-FB0748D92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C06A2EA-B0C1-44A0-B992-500D8D91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3AA2AFC-B54A-428C-A394-6A058CE3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4774B69-84AD-43A5-81BC-14B5DC52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00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A080-97C6-474F-962F-362A6935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43619C7-594A-47A1-8EFF-1E426BA09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A428BF1-8663-4BDA-B201-CD690B979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C8CDDA7-F5F5-4C5A-ADEC-0291FD69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0F6DD52-460F-4084-904B-A0D7E216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1FC597F-22A1-45D1-B428-514714E6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859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drumroll.wav"/>
          </p:stSnd>
        </p:sndAc>
      </p:transition>
    </mc:Choice>
    <mc:Fallback xmlns="">
      <p:transition>
        <p:sndAc>
          <p:stSnd>
            <p:snd r:embed="rId3" name="drumroll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F84AF9F-6D6D-42F5-A057-C6B16736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E453C58-1393-4A6C-962E-9A1AD6675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DD8B2EA-2DA2-46D4-AAA2-282D32845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216CB-5276-43BF-B6F9-6AECA2A27F1A}" type="datetimeFigureOut">
              <a:rPr lang="da-DK" smtClean="0"/>
              <a:t>05-11-2021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BDAB39-A72E-408C-8F01-67114818F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78E214B-4C07-4306-BF19-F0F92AEBB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F1434-0596-480C-9968-ECDB1FEEF9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59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3" name="drumroll.wav"/>
          </p:stSnd>
        </p:sndAc>
      </p:transition>
    </mc:Choice>
    <mc:Fallback xmlns="">
      <p:transition>
        <p:sndAc>
          <p:stSnd>
            <p:snd r:embed="rId14" name="drumroll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44FB61-71B5-417D-95D1-97F411901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272" y="954284"/>
            <a:ext cx="10513106" cy="2943432"/>
          </a:xfrm>
        </p:spPr>
        <p:txBody>
          <a:bodyPr>
            <a:normAutofit/>
          </a:bodyPr>
          <a:lstStyle/>
          <a:p>
            <a:pPr algn="l"/>
            <a:r>
              <a:rPr lang="da-DK" sz="6800" dirty="0"/>
              <a:t>Hadsten Boligforening</a:t>
            </a:r>
            <a:br>
              <a:rPr lang="da-DK" sz="6800" dirty="0"/>
            </a:br>
            <a:r>
              <a:rPr lang="da-DK" sz="6800" dirty="0"/>
              <a:t>Afd. 22 </a:t>
            </a:r>
            <a:br>
              <a:rPr lang="da-DK" sz="6800" dirty="0"/>
            </a:br>
            <a:r>
              <a:rPr lang="da-DK" sz="6800" dirty="0" err="1"/>
              <a:t>Hovvej</a:t>
            </a:r>
            <a:r>
              <a:rPr lang="da-DK" sz="6800" dirty="0"/>
              <a:t> 90, 92 og 100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563DCBA-4AFB-47EF-B4F3-1E929FBAA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272" y="4262016"/>
            <a:ext cx="10513106" cy="1242688"/>
          </a:xfrm>
        </p:spPr>
        <p:txBody>
          <a:bodyPr anchor="t">
            <a:noAutofit/>
          </a:bodyPr>
          <a:lstStyle/>
          <a:p>
            <a:pPr algn="l"/>
            <a:r>
              <a:rPr lang="da-DK" sz="2200" dirty="0"/>
              <a:t>Beboerinformationsmøde nr. 3</a:t>
            </a:r>
          </a:p>
          <a:p>
            <a:pPr algn="l"/>
            <a:r>
              <a:rPr lang="da-DK" sz="2200" dirty="0" err="1"/>
              <a:t>Landsbyggefondstøttet</a:t>
            </a:r>
            <a:r>
              <a:rPr lang="da-DK" sz="2200" dirty="0"/>
              <a:t> renovering</a:t>
            </a:r>
          </a:p>
          <a:p>
            <a:pPr algn="l"/>
            <a:r>
              <a:rPr lang="da-DK" sz="2200" dirty="0"/>
              <a:t>Den 9. november 2021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BC828847-1B56-4E80-BF57-445839FC6E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6A775C44-F574-440F-B299-4FF431A7B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5244" y="263905"/>
            <a:ext cx="12573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5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30" name="Titel 1">
            <a:extLst>
              <a:ext uri="{FF2B5EF4-FFF2-40B4-BE49-F238E27FC236}">
                <a16:creationId xmlns:a16="http://schemas.microsoft.com/office/drawing/2014/main" id="{C6C8FDB7-A035-4126-A76B-FADB14AE7F17}"/>
              </a:ext>
            </a:extLst>
          </p:cNvPr>
          <p:cNvSpPr txBox="1">
            <a:spLocks/>
          </p:cNvSpPr>
          <p:nvPr/>
        </p:nvSpPr>
        <p:spPr>
          <a:xfrm>
            <a:off x="1212861" y="252520"/>
            <a:ext cx="10515600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400" dirty="0"/>
              <a:t>Genhusning – Hvad skal du betale i husleje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4BE6F852-4A94-466D-8DA5-E9E64E309B61}"/>
              </a:ext>
            </a:extLst>
          </p:cNvPr>
          <p:cNvSpPr/>
          <p:nvPr/>
        </p:nvSpPr>
        <p:spPr>
          <a:xfrm>
            <a:off x="1340859" y="1429445"/>
            <a:ext cx="915238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b="1" dirty="0"/>
              <a:t>Midlertidig genhusning</a:t>
            </a:r>
          </a:p>
          <a:p>
            <a:r>
              <a:rPr lang="da-DK" sz="2400" b="1" dirty="0"/>
              <a:t>- </a:t>
            </a:r>
            <a:r>
              <a:rPr lang="da-DK" sz="2400" dirty="0"/>
              <a:t>har din genhusningsbolig en </a:t>
            </a:r>
            <a:r>
              <a:rPr lang="da-DK" sz="2400" i="1" u="sng" dirty="0"/>
              <a:t>højere</a:t>
            </a:r>
            <a:r>
              <a:rPr lang="da-DK" sz="2400" dirty="0"/>
              <a:t> husleje end den husleje du betaler i dag, skal du kun betale en husleje svarende til din nuværende husleje.</a:t>
            </a:r>
          </a:p>
          <a:p>
            <a:endParaRPr lang="da-DK" sz="2400" dirty="0"/>
          </a:p>
          <a:p>
            <a:r>
              <a:rPr lang="da-DK" sz="2400" dirty="0"/>
              <a:t>- har din genhusningsbolig en </a:t>
            </a:r>
            <a:r>
              <a:rPr lang="da-DK" sz="2400" i="1" u="sng" dirty="0"/>
              <a:t>lavere</a:t>
            </a:r>
            <a:r>
              <a:rPr lang="da-DK" sz="2400" dirty="0"/>
              <a:t> husleje end den husleje du betaler i dag, skal du kun betale denne lavere husleje i genhusningsperioden.</a:t>
            </a:r>
          </a:p>
          <a:p>
            <a:endParaRPr lang="da-DK" sz="2400" dirty="0"/>
          </a:p>
          <a:p>
            <a:endParaRPr lang="da-DK" sz="2400" dirty="0"/>
          </a:p>
          <a:p>
            <a:r>
              <a:rPr lang="da-DK" sz="2400" b="1" dirty="0"/>
              <a:t>Permanent genhusning</a:t>
            </a:r>
          </a:p>
          <a:p>
            <a:r>
              <a:rPr lang="da-DK" sz="2400" b="1" dirty="0"/>
              <a:t>- </a:t>
            </a:r>
            <a:r>
              <a:rPr lang="da-DK" sz="2400" dirty="0"/>
              <a:t>du skal betale den normale husleje, som genhusningsboligen har.</a:t>
            </a: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22472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9C426655-CC33-4502-92F8-4F162DCA9749}"/>
              </a:ext>
            </a:extLst>
          </p:cNvPr>
          <p:cNvSpPr txBox="1">
            <a:spLocks/>
          </p:cNvSpPr>
          <p:nvPr/>
        </p:nvSpPr>
        <p:spPr>
          <a:xfrm>
            <a:off x="1087906" y="931369"/>
            <a:ext cx="10515600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Genhusning – Flytning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A349EBE0-402A-4AC3-9D1B-E10FAB4A171A}"/>
              </a:ext>
            </a:extLst>
          </p:cNvPr>
          <p:cNvSpPr/>
          <p:nvPr/>
        </p:nvSpPr>
        <p:spPr>
          <a:xfrm>
            <a:off x="1313675" y="1855774"/>
            <a:ext cx="91523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dirty="0"/>
              <a:t>Vi betaler for en standard-flytning.</a:t>
            </a:r>
          </a:p>
          <a:p>
            <a:endParaRPr lang="da-DK" sz="2400" dirty="0"/>
          </a:p>
          <a:p>
            <a:r>
              <a:rPr lang="da-DK" sz="2400" dirty="0"/>
              <a:t>Du skal selv pakke dine ting i kasser</a:t>
            </a:r>
          </a:p>
          <a:p>
            <a:pPr marL="342900" indent="-342900">
              <a:buFontTx/>
              <a:buChar char="-"/>
            </a:pPr>
            <a:r>
              <a:rPr lang="da-DK" sz="2400" dirty="0"/>
              <a:t>der kommer et flyttefirma og flytter for dig.</a:t>
            </a:r>
          </a:p>
          <a:p>
            <a:pPr marL="342900" indent="-342900">
              <a:buFontTx/>
              <a:buChar char="-"/>
            </a:pPr>
            <a:endParaRPr lang="da-DK" sz="2400" dirty="0"/>
          </a:p>
          <a:p>
            <a:r>
              <a:rPr lang="da-DK" sz="2400" dirty="0"/>
              <a:t>Det gælder både, når du flytter ud og når du flytter tilbage.</a:t>
            </a:r>
          </a:p>
        </p:txBody>
      </p:sp>
    </p:spTree>
    <p:extLst>
      <p:ext uri="{BB962C8B-B14F-4D97-AF65-F5344CB8AC3E}">
        <p14:creationId xmlns:p14="http://schemas.microsoft.com/office/powerpoint/2010/main" val="283855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F8A79C35-C60D-4A2D-AA21-5BF4874F8BA2}"/>
              </a:ext>
            </a:extLst>
          </p:cNvPr>
          <p:cNvSpPr txBox="1">
            <a:spLocks/>
          </p:cNvSpPr>
          <p:nvPr/>
        </p:nvSpPr>
        <p:spPr>
          <a:xfrm>
            <a:off x="1048397" y="918254"/>
            <a:ext cx="10515600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Genhusning – Boligstøtte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B25273CF-38D7-4D23-A24E-11C5AD9C6DAD}"/>
              </a:ext>
            </a:extLst>
          </p:cNvPr>
          <p:cNvSpPr/>
          <p:nvPr/>
        </p:nvSpPr>
        <p:spPr>
          <a:xfrm>
            <a:off x="1378725" y="2029510"/>
            <a:ext cx="9152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dirty="0"/>
              <a:t>Der ændres ikke på boligydelse/boligstøtte i den midlertidige genhusningsperiode</a:t>
            </a:r>
          </a:p>
        </p:txBody>
      </p:sp>
    </p:spTree>
    <p:extLst>
      <p:ext uri="{BB962C8B-B14F-4D97-AF65-F5344CB8AC3E}">
        <p14:creationId xmlns:p14="http://schemas.microsoft.com/office/powerpoint/2010/main" val="415335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902D2556-CA11-4449-8745-23360328C2D1}"/>
              </a:ext>
            </a:extLst>
          </p:cNvPr>
          <p:cNvSpPr txBox="1">
            <a:spLocks/>
          </p:cNvSpPr>
          <p:nvPr/>
        </p:nvSpPr>
        <p:spPr>
          <a:xfrm>
            <a:off x="1188720" y="1007815"/>
            <a:ext cx="10515600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Genhusning – hvis du selv finder et sted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AA36AFE5-5B89-4E09-8CFC-A1ED5EE7C973}"/>
              </a:ext>
            </a:extLst>
          </p:cNvPr>
          <p:cNvSpPr/>
          <p:nvPr/>
        </p:nvSpPr>
        <p:spPr>
          <a:xfrm>
            <a:off x="1313675" y="2245346"/>
            <a:ext cx="91523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dirty="0"/>
              <a:t>Hvis du selv finder genhusning , så skal du ikke betale husleje i genhusningsperioden.</a:t>
            </a:r>
          </a:p>
          <a:p>
            <a:endParaRPr lang="da-DK" sz="2400" dirty="0"/>
          </a:p>
          <a:p>
            <a:r>
              <a:rPr lang="da-DK" sz="2400" dirty="0"/>
              <a:t>F.eks. Hvis du vil bo i eget sommerhus, egen campingvogn, hos familie.</a:t>
            </a:r>
          </a:p>
          <a:p>
            <a:r>
              <a:rPr lang="da-DK" sz="2400" dirty="0"/>
              <a:t>God måde at spare penge!</a:t>
            </a:r>
          </a:p>
        </p:txBody>
      </p:sp>
    </p:spTree>
    <p:extLst>
      <p:ext uri="{BB962C8B-B14F-4D97-AF65-F5344CB8AC3E}">
        <p14:creationId xmlns:p14="http://schemas.microsoft.com/office/powerpoint/2010/main" val="343770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A7C9B-F484-47E0-A2DB-AA69FBC3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43" y="487195"/>
            <a:ext cx="10515600" cy="924405"/>
          </a:xfrm>
        </p:spPr>
        <p:txBody>
          <a:bodyPr/>
          <a:lstStyle/>
          <a:p>
            <a:r>
              <a:rPr lang="da-DK" dirty="0"/>
              <a:t>Tidsplan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9A9A8D76-A9CB-4A4C-B82E-60DC138AA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5244" y="263905"/>
            <a:ext cx="1257300" cy="952500"/>
          </a:xfrm>
          <a:prstGeom prst="rect">
            <a:avLst/>
          </a:prstGeom>
        </p:spPr>
      </p:pic>
      <p:cxnSp>
        <p:nvCxnSpPr>
          <p:cNvPr id="5" name="Lige pilforbindelse 4">
            <a:extLst>
              <a:ext uri="{FF2B5EF4-FFF2-40B4-BE49-F238E27FC236}">
                <a16:creationId xmlns:a16="http://schemas.microsoft.com/office/drawing/2014/main" id="{E8B8D040-50D1-4272-9879-6FEB8E805711}"/>
              </a:ext>
            </a:extLst>
          </p:cNvPr>
          <p:cNvCxnSpPr/>
          <p:nvPr/>
        </p:nvCxnSpPr>
        <p:spPr>
          <a:xfrm>
            <a:off x="698500" y="3429000"/>
            <a:ext cx="1098404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2749C3DE-ACAB-45EB-8CC8-A8930342F50B}"/>
              </a:ext>
            </a:extLst>
          </p:cNvPr>
          <p:cNvCxnSpPr/>
          <p:nvPr/>
        </p:nvCxnSpPr>
        <p:spPr>
          <a:xfrm>
            <a:off x="698500" y="3208404"/>
            <a:ext cx="0" cy="4745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0BDD000F-CC3C-479B-AF57-ED3DB1A2D360}"/>
              </a:ext>
            </a:extLst>
          </p:cNvPr>
          <p:cNvCxnSpPr/>
          <p:nvPr/>
        </p:nvCxnSpPr>
        <p:spPr>
          <a:xfrm>
            <a:off x="1016000" y="3208404"/>
            <a:ext cx="0" cy="4745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14E8CF32-7374-4AE9-A32B-341471584331}"/>
              </a:ext>
            </a:extLst>
          </p:cNvPr>
          <p:cNvCxnSpPr/>
          <p:nvPr/>
        </p:nvCxnSpPr>
        <p:spPr>
          <a:xfrm>
            <a:off x="6350000" y="3191702"/>
            <a:ext cx="0" cy="4745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7ABC3AA5-6C0F-4564-956F-B591F4C3E81D}"/>
              </a:ext>
            </a:extLst>
          </p:cNvPr>
          <p:cNvCxnSpPr/>
          <p:nvPr/>
        </p:nvCxnSpPr>
        <p:spPr>
          <a:xfrm>
            <a:off x="3759200" y="3174307"/>
            <a:ext cx="0" cy="4745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>
            <a:extLst>
              <a:ext uri="{FF2B5EF4-FFF2-40B4-BE49-F238E27FC236}">
                <a16:creationId xmlns:a16="http://schemas.microsoft.com/office/drawing/2014/main" id="{D09C271B-5301-4A7D-956B-6EBAB996D0E9}"/>
              </a:ext>
            </a:extLst>
          </p:cNvPr>
          <p:cNvCxnSpPr/>
          <p:nvPr/>
        </p:nvCxnSpPr>
        <p:spPr>
          <a:xfrm>
            <a:off x="8712200" y="3174307"/>
            <a:ext cx="0" cy="4745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>
            <a:extLst>
              <a:ext uri="{FF2B5EF4-FFF2-40B4-BE49-F238E27FC236}">
                <a16:creationId xmlns:a16="http://schemas.microsoft.com/office/drawing/2014/main" id="{7DF5FCB3-7AE4-42BA-9368-8E042F2EA3D7}"/>
              </a:ext>
            </a:extLst>
          </p:cNvPr>
          <p:cNvCxnSpPr/>
          <p:nvPr/>
        </p:nvCxnSpPr>
        <p:spPr>
          <a:xfrm>
            <a:off x="11049000" y="3174307"/>
            <a:ext cx="0" cy="4745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BA384505-DDE3-47DB-9D06-577BF3D6AF08}"/>
              </a:ext>
            </a:extLst>
          </p:cNvPr>
          <p:cNvSpPr txBox="1"/>
          <p:nvPr/>
        </p:nvSpPr>
        <p:spPr>
          <a:xfrm>
            <a:off x="698500" y="3656370"/>
            <a:ext cx="801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/>
              <a:t>2022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8EC01E9E-F4DA-4B02-BCB2-7946CB64A868}"/>
              </a:ext>
            </a:extLst>
          </p:cNvPr>
          <p:cNvSpPr txBox="1"/>
          <p:nvPr/>
        </p:nvSpPr>
        <p:spPr>
          <a:xfrm>
            <a:off x="190400" y="1880692"/>
            <a:ext cx="2661378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Frem til primo 2022: Beboerdemokratisk proces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AA03F2D1-D815-4E4A-8A1C-3552473FE9E7}"/>
              </a:ext>
            </a:extLst>
          </p:cNvPr>
          <p:cNvSpPr txBox="1"/>
          <p:nvPr/>
        </p:nvSpPr>
        <p:spPr>
          <a:xfrm>
            <a:off x="8342362" y="2856764"/>
            <a:ext cx="801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/>
              <a:t>2025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A24FEE52-D911-4809-A2C8-F8AA2B979A2F}"/>
              </a:ext>
            </a:extLst>
          </p:cNvPr>
          <p:cNvSpPr txBox="1"/>
          <p:nvPr/>
        </p:nvSpPr>
        <p:spPr>
          <a:xfrm>
            <a:off x="5949222" y="3569502"/>
            <a:ext cx="801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/>
              <a:t>2024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CB2DF43-7A6D-4810-A72C-D4FDFF7ED0D2}"/>
              </a:ext>
            </a:extLst>
          </p:cNvPr>
          <p:cNvSpPr txBox="1"/>
          <p:nvPr/>
        </p:nvSpPr>
        <p:spPr>
          <a:xfrm>
            <a:off x="3405055" y="3602729"/>
            <a:ext cx="801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/>
              <a:t>2023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1BC4A6D-E7BD-4DE8-A663-0D73F0C45E87}"/>
              </a:ext>
            </a:extLst>
          </p:cNvPr>
          <p:cNvSpPr txBox="1"/>
          <p:nvPr/>
        </p:nvSpPr>
        <p:spPr>
          <a:xfrm>
            <a:off x="10855498" y="3559068"/>
            <a:ext cx="801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/>
              <a:t>2026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0F00B59B-1F8E-4E17-BF32-6772093CB5C0}"/>
              </a:ext>
            </a:extLst>
          </p:cNvPr>
          <p:cNvSpPr txBox="1"/>
          <p:nvPr/>
        </p:nvSpPr>
        <p:spPr>
          <a:xfrm>
            <a:off x="169366" y="4220703"/>
            <a:ext cx="2661378" cy="14465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December 2021 Skema A godkendes af Favrskov Kommune og Landsbyggefonden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0209E68D-5DF9-409B-B8D5-203A34D0C004}"/>
              </a:ext>
            </a:extLst>
          </p:cNvPr>
          <p:cNvSpPr txBox="1"/>
          <p:nvPr/>
        </p:nvSpPr>
        <p:spPr>
          <a:xfrm>
            <a:off x="3052166" y="4684416"/>
            <a:ext cx="2661378" cy="14465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Aftale med rådgiver.</a:t>
            </a:r>
          </a:p>
          <a:p>
            <a:endParaRPr lang="da-DK" sz="2200" dirty="0"/>
          </a:p>
          <a:p>
            <a:r>
              <a:rPr lang="da-DK" sz="2200" dirty="0"/>
              <a:t>Udarbejdelse af projektmateriale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1169071-8415-4A80-A8E2-A00CFFBC1B8C}"/>
              </a:ext>
            </a:extLst>
          </p:cNvPr>
          <p:cNvSpPr txBox="1"/>
          <p:nvPr/>
        </p:nvSpPr>
        <p:spPr>
          <a:xfrm>
            <a:off x="3660819" y="4140890"/>
            <a:ext cx="2661378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Udbud og licitation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D71AA0FB-3785-4C1D-9459-3E2B1EF7DB04}"/>
              </a:ext>
            </a:extLst>
          </p:cNvPr>
          <p:cNvSpPr txBox="1"/>
          <p:nvPr/>
        </p:nvSpPr>
        <p:spPr>
          <a:xfrm>
            <a:off x="5926939" y="1953063"/>
            <a:ext cx="1855349" cy="76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Beboermøde vedr. opstart 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4E9DBCF0-AD10-4BC6-819E-DC7A8E343717}"/>
              </a:ext>
            </a:extLst>
          </p:cNvPr>
          <p:cNvSpPr txBox="1"/>
          <p:nvPr/>
        </p:nvSpPr>
        <p:spPr>
          <a:xfrm>
            <a:off x="7810258" y="4163410"/>
            <a:ext cx="2236019" cy="76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Renoverings-projektet udføres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A6ACB4D0-B84E-428A-8CC2-69A7D3B39746}"/>
              </a:ext>
            </a:extLst>
          </p:cNvPr>
          <p:cNvSpPr txBox="1"/>
          <p:nvPr/>
        </p:nvSpPr>
        <p:spPr>
          <a:xfrm>
            <a:off x="10581747" y="2670572"/>
            <a:ext cx="1495950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Aflevering</a:t>
            </a:r>
          </a:p>
        </p:txBody>
      </p:sp>
      <p:cxnSp>
        <p:nvCxnSpPr>
          <p:cNvPr id="31" name="Lige pilforbindelse 30">
            <a:extLst>
              <a:ext uri="{FF2B5EF4-FFF2-40B4-BE49-F238E27FC236}">
                <a16:creationId xmlns:a16="http://schemas.microsoft.com/office/drawing/2014/main" id="{CC772C01-8D5B-4FC7-A263-3A5A68B4A6C8}"/>
              </a:ext>
            </a:extLst>
          </p:cNvPr>
          <p:cNvCxnSpPr/>
          <p:nvPr/>
        </p:nvCxnSpPr>
        <p:spPr>
          <a:xfrm flipH="1">
            <a:off x="1099277" y="2920664"/>
            <a:ext cx="132623" cy="4270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>
            <a:extLst>
              <a:ext uri="{FF2B5EF4-FFF2-40B4-BE49-F238E27FC236}">
                <a16:creationId xmlns:a16="http://schemas.microsoft.com/office/drawing/2014/main" id="{3AC2C11B-8A5B-4682-B412-D81C316CF510}"/>
              </a:ext>
            </a:extLst>
          </p:cNvPr>
          <p:cNvCxnSpPr>
            <a:cxnSpLocks/>
          </p:cNvCxnSpPr>
          <p:nvPr/>
        </p:nvCxnSpPr>
        <p:spPr>
          <a:xfrm flipV="1">
            <a:off x="509456" y="3520323"/>
            <a:ext cx="423268" cy="7003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Højre klammeparentes 35">
            <a:extLst>
              <a:ext uri="{FF2B5EF4-FFF2-40B4-BE49-F238E27FC236}">
                <a16:creationId xmlns:a16="http://schemas.microsoft.com/office/drawing/2014/main" id="{B5DD7E35-0D20-47DD-9149-D3FAE59D771A}"/>
              </a:ext>
            </a:extLst>
          </p:cNvPr>
          <p:cNvSpPr/>
          <p:nvPr/>
        </p:nvSpPr>
        <p:spPr>
          <a:xfrm rot="5400000">
            <a:off x="2346012" y="2385395"/>
            <a:ext cx="514978" cy="2661375"/>
          </a:xfrm>
          <a:prstGeom prst="rightBrace">
            <a:avLst>
              <a:gd name="adj1" fmla="val 8333"/>
              <a:gd name="adj2" fmla="val 5295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37" name="Lige pilforbindelse 36">
            <a:extLst>
              <a:ext uri="{FF2B5EF4-FFF2-40B4-BE49-F238E27FC236}">
                <a16:creationId xmlns:a16="http://schemas.microsoft.com/office/drawing/2014/main" id="{55457DA7-8A9C-4D04-9052-6F520EF8A2DF}"/>
              </a:ext>
            </a:extLst>
          </p:cNvPr>
          <p:cNvCxnSpPr>
            <a:cxnSpLocks/>
          </p:cNvCxnSpPr>
          <p:nvPr/>
        </p:nvCxnSpPr>
        <p:spPr>
          <a:xfrm flipH="1" flipV="1">
            <a:off x="2789155" y="3730198"/>
            <a:ext cx="651996" cy="10309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Højre klammeparentes 38">
            <a:extLst>
              <a:ext uri="{FF2B5EF4-FFF2-40B4-BE49-F238E27FC236}">
                <a16:creationId xmlns:a16="http://schemas.microsoft.com/office/drawing/2014/main" id="{70EC0A70-949C-488D-9551-3C50E238CD05}"/>
              </a:ext>
            </a:extLst>
          </p:cNvPr>
          <p:cNvSpPr/>
          <p:nvPr/>
        </p:nvSpPr>
        <p:spPr>
          <a:xfrm rot="5400000">
            <a:off x="4876024" y="2539117"/>
            <a:ext cx="558989" cy="2338153"/>
          </a:xfrm>
          <a:prstGeom prst="rightBrace">
            <a:avLst>
              <a:gd name="adj1" fmla="val 8333"/>
              <a:gd name="adj2" fmla="val 5295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40" name="Lige pilforbindelse 39">
            <a:extLst>
              <a:ext uri="{FF2B5EF4-FFF2-40B4-BE49-F238E27FC236}">
                <a16:creationId xmlns:a16="http://schemas.microsoft.com/office/drawing/2014/main" id="{817E67E0-8285-4918-B671-2ADB4EFED68F}"/>
              </a:ext>
            </a:extLst>
          </p:cNvPr>
          <p:cNvCxnSpPr>
            <a:cxnSpLocks/>
          </p:cNvCxnSpPr>
          <p:nvPr/>
        </p:nvCxnSpPr>
        <p:spPr>
          <a:xfrm flipV="1">
            <a:off x="4191001" y="3741521"/>
            <a:ext cx="666685" cy="3983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felt 41">
            <a:extLst>
              <a:ext uri="{FF2B5EF4-FFF2-40B4-BE49-F238E27FC236}">
                <a16:creationId xmlns:a16="http://schemas.microsoft.com/office/drawing/2014/main" id="{F10F3877-26C2-4AEE-A161-CDB303811B95}"/>
              </a:ext>
            </a:extLst>
          </p:cNvPr>
          <p:cNvSpPr txBox="1"/>
          <p:nvPr/>
        </p:nvSpPr>
        <p:spPr>
          <a:xfrm>
            <a:off x="6451599" y="5069144"/>
            <a:ext cx="2661378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Skema B godkendes af Favrskov Kommune og Landsbyggefonden</a:t>
            </a:r>
          </a:p>
        </p:txBody>
      </p:sp>
      <p:cxnSp>
        <p:nvCxnSpPr>
          <p:cNvPr id="43" name="Lige pilforbindelse 42">
            <a:extLst>
              <a:ext uri="{FF2B5EF4-FFF2-40B4-BE49-F238E27FC236}">
                <a16:creationId xmlns:a16="http://schemas.microsoft.com/office/drawing/2014/main" id="{3A9264A7-8177-48C4-876A-B2CBCBBB4C6B}"/>
              </a:ext>
            </a:extLst>
          </p:cNvPr>
          <p:cNvCxnSpPr>
            <a:cxnSpLocks/>
          </p:cNvCxnSpPr>
          <p:nvPr/>
        </p:nvCxnSpPr>
        <p:spPr>
          <a:xfrm flipH="1" flipV="1">
            <a:off x="6655875" y="3428699"/>
            <a:ext cx="442986" cy="17149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pilforbindelse 44">
            <a:extLst>
              <a:ext uri="{FF2B5EF4-FFF2-40B4-BE49-F238E27FC236}">
                <a16:creationId xmlns:a16="http://schemas.microsoft.com/office/drawing/2014/main" id="{B2B30591-0430-4A7B-912C-593014013BF1}"/>
              </a:ext>
            </a:extLst>
          </p:cNvPr>
          <p:cNvCxnSpPr>
            <a:cxnSpLocks/>
          </p:cNvCxnSpPr>
          <p:nvPr/>
        </p:nvCxnSpPr>
        <p:spPr>
          <a:xfrm flipH="1">
            <a:off x="6750777" y="2550661"/>
            <a:ext cx="1330689" cy="8632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felt 45">
            <a:extLst>
              <a:ext uri="{FF2B5EF4-FFF2-40B4-BE49-F238E27FC236}">
                <a16:creationId xmlns:a16="http://schemas.microsoft.com/office/drawing/2014/main" id="{D8F1B3F0-78C0-43A2-B708-3AADD59A2992}"/>
              </a:ext>
            </a:extLst>
          </p:cNvPr>
          <p:cNvSpPr txBox="1"/>
          <p:nvPr/>
        </p:nvSpPr>
        <p:spPr>
          <a:xfrm>
            <a:off x="7959518" y="1819977"/>
            <a:ext cx="2661378" cy="76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Aftale med entreprenør indgås</a:t>
            </a:r>
          </a:p>
        </p:txBody>
      </p:sp>
      <p:sp>
        <p:nvSpPr>
          <p:cNvPr id="54" name="Højre klammeparentes 53">
            <a:extLst>
              <a:ext uri="{FF2B5EF4-FFF2-40B4-BE49-F238E27FC236}">
                <a16:creationId xmlns:a16="http://schemas.microsoft.com/office/drawing/2014/main" id="{55335045-25E3-41E6-965C-F8A3CFD12F61}"/>
              </a:ext>
            </a:extLst>
          </p:cNvPr>
          <p:cNvSpPr/>
          <p:nvPr/>
        </p:nvSpPr>
        <p:spPr>
          <a:xfrm rot="5400000">
            <a:off x="8676581" y="1795017"/>
            <a:ext cx="558989" cy="3926222"/>
          </a:xfrm>
          <a:prstGeom prst="rightBrace">
            <a:avLst>
              <a:gd name="adj1" fmla="val 8333"/>
              <a:gd name="adj2" fmla="val 5295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55" name="Lige pilforbindelse 54">
            <a:extLst>
              <a:ext uri="{FF2B5EF4-FFF2-40B4-BE49-F238E27FC236}">
                <a16:creationId xmlns:a16="http://schemas.microsoft.com/office/drawing/2014/main" id="{81A58E22-07E8-4DD0-9899-0B2C56003C08}"/>
              </a:ext>
            </a:extLst>
          </p:cNvPr>
          <p:cNvCxnSpPr>
            <a:cxnSpLocks/>
          </p:cNvCxnSpPr>
          <p:nvPr/>
        </p:nvCxnSpPr>
        <p:spPr>
          <a:xfrm flipH="1" flipV="1">
            <a:off x="8327597" y="3784945"/>
            <a:ext cx="149635" cy="4607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pilforbindelse 56">
            <a:extLst>
              <a:ext uri="{FF2B5EF4-FFF2-40B4-BE49-F238E27FC236}">
                <a16:creationId xmlns:a16="http://schemas.microsoft.com/office/drawing/2014/main" id="{9C09A3D9-9F4E-4EE6-9280-1779E0A525AF}"/>
              </a:ext>
            </a:extLst>
          </p:cNvPr>
          <p:cNvCxnSpPr>
            <a:cxnSpLocks/>
          </p:cNvCxnSpPr>
          <p:nvPr/>
        </p:nvCxnSpPr>
        <p:spPr>
          <a:xfrm>
            <a:off x="6322198" y="2677841"/>
            <a:ext cx="157616" cy="7337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llipse 61">
            <a:extLst>
              <a:ext uri="{FF2B5EF4-FFF2-40B4-BE49-F238E27FC236}">
                <a16:creationId xmlns:a16="http://schemas.microsoft.com/office/drawing/2014/main" id="{41BC04C6-7B00-466F-9A8F-B693A86ACABC}"/>
              </a:ext>
            </a:extLst>
          </p:cNvPr>
          <p:cNvSpPr/>
          <p:nvPr/>
        </p:nvSpPr>
        <p:spPr>
          <a:xfrm>
            <a:off x="535490" y="3310304"/>
            <a:ext cx="258541" cy="25007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3E4FA15D-CE55-447E-983B-EB6F2C778B55}"/>
              </a:ext>
            </a:extLst>
          </p:cNvPr>
          <p:cNvSpPr txBox="1"/>
          <p:nvPr/>
        </p:nvSpPr>
        <p:spPr>
          <a:xfrm>
            <a:off x="2978896" y="1228054"/>
            <a:ext cx="2840878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200" dirty="0"/>
              <a:t>Nedsættelse af byggeudvalg - beboerrepræsentanter</a:t>
            </a:r>
          </a:p>
        </p:txBody>
      </p:sp>
      <p:cxnSp>
        <p:nvCxnSpPr>
          <p:cNvPr id="7" name="Lige pilforbindelse 6">
            <a:extLst>
              <a:ext uri="{FF2B5EF4-FFF2-40B4-BE49-F238E27FC236}">
                <a16:creationId xmlns:a16="http://schemas.microsoft.com/office/drawing/2014/main" id="{9B07D9CB-42BD-4E54-B2C2-400574947CDE}"/>
              </a:ext>
            </a:extLst>
          </p:cNvPr>
          <p:cNvCxnSpPr>
            <a:cxnSpLocks/>
          </p:cNvCxnSpPr>
          <p:nvPr/>
        </p:nvCxnSpPr>
        <p:spPr>
          <a:xfrm flipH="1">
            <a:off x="1359017" y="2303608"/>
            <a:ext cx="2301802" cy="11079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87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drumroll.wav"/>
          </p:stSnd>
        </p:sndAc>
      </p:transition>
    </mc:Choice>
    <mc:Fallback xmlns="">
      <p:transition>
        <p:sndAc>
          <p:stSnd>
            <p:snd r:embed="rId4" name="drumroll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39" name="Titel 1">
            <a:extLst>
              <a:ext uri="{FF2B5EF4-FFF2-40B4-BE49-F238E27FC236}">
                <a16:creationId xmlns:a16="http://schemas.microsoft.com/office/drawing/2014/main" id="{8C3B247F-A1F7-4AF2-AF7D-55C8EAED1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686" y="1122324"/>
            <a:ext cx="10515600" cy="924405"/>
          </a:xfrm>
        </p:spPr>
        <p:txBody>
          <a:bodyPr/>
          <a:lstStyle/>
          <a:p>
            <a:r>
              <a:rPr lang="da-DK" sz="6000" dirty="0"/>
              <a:t>Kommende møder</a:t>
            </a:r>
            <a:endParaRPr lang="da-DK" dirty="0"/>
          </a:p>
        </p:txBody>
      </p:sp>
      <p:sp>
        <p:nvSpPr>
          <p:cNvPr id="40" name="Pladsholder til tekst 2">
            <a:extLst>
              <a:ext uri="{FF2B5EF4-FFF2-40B4-BE49-F238E27FC236}">
                <a16:creationId xmlns:a16="http://schemas.microsoft.com/office/drawing/2014/main" id="{D9E1EA38-829D-41A2-B2D8-82CCE9ABD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237" y="1596158"/>
            <a:ext cx="10515600" cy="4955644"/>
          </a:xfrm>
        </p:spPr>
        <p:txBody>
          <a:bodyPr>
            <a:normAutofit/>
          </a:bodyPr>
          <a:lstStyle/>
          <a:p>
            <a:pPr algn="ctr"/>
            <a:endParaRPr lang="da-DK" dirty="0">
              <a:solidFill>
                <a:schemeClr val="tx1"/>
              </a:solidFill>
            </a:endParaRPr>
          </a:p>
          <a:p>
            <a:pPr lvl="1"/>
            <a:endParaRPr lang="da-DK" dirty="0">
              <a:solidFill>
                <a:schemeClr val="tx1"/>
              </a:solidFill>
            </a:endParaRPr>
          </a:p>
          <a:p>
            <a:r>
              <a:rPr lang="da-DK" sz="2400" dirty="0">
                <a:solidFill>
                  <a:schemeClr val="tx1"/>
                </a:solidFill>
              </a:rPr>
              <a:t>	</a:t>
            </a:r>
            <a:r>
              <a:rPr lang="da-DK" sz="2400" dirty="0" err="1">
                <a:solidFill>
                  <a:schemeClr val="tx1"/>
                </a:solidFill>
              </a:rPr>
              <a:t>Hovvej</a:t>
            </a:r>
            <a:r>
              <a:rPr lang="da-DK" sz="2400" dirty="0">
                <a:solidFill>
                  <a:schemeClr val="tx1"/>
                </a:solidFill>
              </a:rPr>
              <a:t> 94, 96 og 98 og Hadbjergvej 20 - 46:</a:t>
            </a:r>
          </a:p>
          <a:p>
            <a:pPr algn="ctr"/>
            <a:r>
              <a:rPr lang="da-DK" sz="2400" dirty="0">
                <a:solidFill>
                  <a:schemeClr val="tx1"/>
                </a:solidFill>
              </a:rPr>
              <a:t>Onsdag den 10. november kl. 17</a:t>
            </a:r>
            <a:br>
              <a:rPr lang="da-DK" sz="2400" dirty="0">
                <a:solidFill>
                  <a:schemeClr val="tx1"/>
                </a:solidFill>
              </a:rPr>
            </a:br>
            <a:br>
              <a:rPr lang="da-DK" sz="2400" dirty="0">
                <a:solidFill>
                  <a:schemeClr val="tx1"/>
                </a:solidFill>
              </a:rPr>
            </a:br>
            <a:r>
              <a:rPr lang="da-DK" sz="2400" dirty="0">
                <a:solidFill>
                  <a:schemeClr val="tx1"/>
                </a:solidFill>
              </a:rPr>
              <a:t>	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82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9A7C9B-F484-47E0-A2DB-AA69FBC3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954284"/>
            <a:ext cx="10513106" cy="73164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Dagsorden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6FFEF2-EA03-422C-AECA-C503A6EFF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33" y="1781176"/>
            <a:ext cx="10861713" cy="34619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Velkomst</a:t>
            </a: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og </a:t>
            </a:r>
            <a:r>
              <a:rPr lang="en-US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præsentation</a:t>
            </a: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Renoveringsarbejder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Hovvej</a:t>
            </a:r>
            <a:r>
              <a:rPr lang="en-US" dirty="0">
                <a:solidFill>
                  <a:schemeClr val="tx1"/>
                </a:solidFill>
              </a:rPr>
              <a:t> 90, 92 og 100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Genhusning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Tidsplan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Kommende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møder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5244" y="263905"/>
            <a:ext cx="12573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30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9A7C9B-F484-47E0-A2DB-AA69FBC3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954284"/>
            <a:ext cx="10513106" cy="798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Velkomst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og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præsentation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5244" y="263905"/>
            <a:ext cx="1257300" cy="952500"/>
          </a:xfrm>
          <a:prstGeom prst="rect">
            <a:avLst/>
          </a:prstGeom>
        </p:spPr>
      </p:pic>
      <p:sp>
        <p:nvSpPr>
          <p:cNvPr id="28" name="Titel 1">
            <a:extLst>
              <a:ext uri="{FF2B5EF4-FFF2-40B4-BE49-F238E27FC236}">
                <a16:creationId xmlns:a16="http://schemas.microsoft.com/office/drawing/2014/main" id="{4DC306A5-993D-4D2C-A0BB-1B6824C8EEAB}"/>
              </a:ext>
            </a:extLst>
          </p:cNvPr>
          <p:cNvSpPr txBox="1">
            <a:spLocks/>
          </p:cNvSpPr>
          <p:nvPr/>
        </p:nvSpPr>
        <p:spPr>
          <a:xfrm>
            <a:off x="676118" y="286530"/>
            <a:ext cx="9604468" cy="8764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>
                <a:solidFill>
                  <a:srgbClr val="FFFFFF"/>
                </a:solidFill>
              </a:rPr>
              <a:t>Præsentation af møderække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94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0911" y="744097"/>
            <a:ext cx="1257300" cy="952500"/>
          </a:xfrm>
          <a:prstGeom prst="rect">
            <a:avLst/>
          </a:prstGeom>
        </p:spPr>
      </p:pic>
      <p:sp>
        <p:nvSpPr>
          <p:cNvPr id="70" name="Pladsholder til tekst 6">
            <a:extLst>
              <a:ext uri="{FF2B5EF4-FFF2-40B4-BE49-F238E27FC236}">
                <a16:creationId xmlns:a16="http://schemas.microsoft.com/office/drawing/2014/main" id="{F9C088E5-6DC3-46B3-8D2B-203BC45733A5}"/>
              </a:ext>
            </a:extLst>
          </p:cNvPr>
          <p:cNvSpPr txBox="1">
            <a:spLocks/>
          </p:cNvSpPr>
          <p:nvPr/>
        </p:nvSpPr>
        <p:spPr>
          <a:xfrm>
            <a:off x="453553" y="340592"/>
            <a:ext cx="10906008" cy="49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 err="1">
                <a:solidFill>
                  <a:schemeClr val="tx1"/>
                </a:solidFill>
                <a:latin typeface="+mj-lt"/>
              </a:rPr>
              <a:t>Udvendige</a:t>
            </a:r>
            <a:r>
              <a:rPr lang="en-US" sz="4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+mj-lt"/>
              </a:rPr>
              <a:t>renoveringsarbejder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Pladsholder til tekst 2">
            <a:extLst>
              <a:ext uri="{FF2B5EF4-FFF2-40B4-BE49-F238E27FC236}">
                <a16:creationId xmlns:a16="http://schemas.microsoft.com/office/drawing/2014/main" id="{8951CF8D-41F5-4C46-A401-D397D1EEF32A}"/>
              </a:ext>
            </a:extLst>
          </p:cNvPr>
          <p:cNvSpPr txBox="1">
            <a:spLocks/>
          </p:cNvSpPr>
          <p:nvPr/>
        </p:nvSpPr>
        <p:spPr>
          <a:xfrm>
            <a:off x="805685" y="1450471"/>
            <a:ext cx="4948179" cy="3717147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Tag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z="2200" dirty="0">
                <a:solidFill>
                  <a:schemeClr val="tx1"/>
                </a:solidFill>
              </a:rPr>
              <a:t>Ny </a:t>
            </a:r>
            <a:r>
              <a:rPr lang="en-US" sz="2200" dirty="0" err="1">
                <a:solidFill>
                  <a:schemeClr val="tx1"/>
                </a:solidFill>
              </a:rPr>
              <a:t>tagbelægning</a:t>
            </a:r>
            <a:r>
              <a:rPr lang="en-US" sz="2200" dirty="0">
                <a:solidFill>
                  <a:schemeClr val="tx1"/>
                </a:solidFill>
              </a:rPr>
              <a:t>, stern, </a:t>
            </a:r>
            <a:r>
              <a:rPr lang="en-US" sz="2200" dirty="0" err="1">
                <a:solidFill>
                  <a:schemeClr val="tx1"/>
                </a:solidFill>
              </a:rPr>
              <a:t>tagrender</a:t>
            </a:r>
            <a:r>
              <a:rPr lang="en-US" sz="2200" dirty="0">
                <a:solidFill>
                  <a:schemeClr val="tx1"/>
                </a:solidFill>
              </a:rPr>
              <a:t> og </a:t>
            </a:r>
            <a:r>
              <a:rPr lang="en-US" sz="2200" dirty="0" err="1">
                <a:solidFill>
                  <a:schemeClr val="tx1"/>
                </a:solidFill>
              </a:rPr>
              <a:t>nedløb</a:t>
            </a:r>
            <a:r>
              <a:rPr lang="en-US" sz="2200" dirty="0">
                <a:solidFill>
                  <a:schemeClr val="tx1"/>
                </a:solidFill>
              </a:rPr>
              <a:t>. Nye </a:t>
            </a:r>
            <a:r>
              <a:rPr lang="en-US" sz="2200" dirty="0" err="1">
                <a:solidFill>
                  <a:schemeClr val="tx1"/>
                </a:solidFill>
              </a:rPr>
              <a:t>ovenlys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Vinduer</a:t>
            </a:r>
            <a:r>
              <a:rPr lang="en-US" b="1" dirty="0">
                <a:solidFill>
                  <a:schemeClr val="tx1"/>
                </a:solidFill>
              </a:rPr>
              <a:t> og </a:t>
            </a:r>
            <a:r>
              <a:rPr lang="en-US" b="1" dirty="0" err="1">
                <a:solidFill>
                  <a:schemeClr val="tx1"/>
                </a:solidFill>
              </a:rPr>
              <a:t>døre</a:t>
            </a:r>
            <a:r>
              <a:rPr lang="en-US" sz="2200" dirty="0">
                <a:solidFill>
                  <a:schemeClr val="tx1"/>
                </a:solidFill>
              </a:rPr>
              <a:t>: Nye </a:t>
            </a:r>
            <a:r>
              <a:rPr lang="en-US" sz="2200" dirty="0" err="1">
                <a:solidFill>
                  <a:schemeClr val="tx1"/>
                </a:solidFill>
              </a:rPr>
              <a:t>træ</a:t>
            </a:r>
            <a:r>
              <a:rPr lang="en-US" sz="2200" dirty="0">
                <a:solidFill>
                  <a:schemeClr val="tx1"/>
                </a:solidFill>
              </a:rPr>
              <a:t>/</a:t>
            </a:r>
            <a:r>
              <a:rPr lang="en-US" sz="2200" dirty="0" err="1">
                <a:solidFill>
                  <a:schemeClr val="tx1"/>
                </a:solidFill>
              </a:rPr>
              <a:t>alu</a:t>
            </a:r>
            <a:r>
              <a:rPr lang="en-US" sz="2200" dirty="0">
                <a:solidFill>
                  <a:schemeClr val="tx1"/>
                </a:solidFill>
              </a:rPr>
              <a:t>.                      I nr. 100 </a:t>
            </a:r>
            <a:r>
              <a:rPr lang="en-US" sz="2200" dirty="0" err="1">
                <a:solidFill>
                  <a:schemeClr val="tx1"/>
                </a:solidFill>
              </a:rPr>
              <a:t>udskiftes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vinduer</a:t>
            </a:r>
            <a:r>
              <a:rPr lang="en-US" sz="2200" dirty="0">
                <a:solidFill>
                  <a:schemeClr val="tx1"/>
                </a:solidFill>
              </a:rPr>
              <a:t> og </a:t>
            </a:r>
            <a:r>
              <a:rPr lang="en-US" sz="2200" dirty="0" err="1">
                <a:solidFill>
                  <a:schemeClr val="tx1"/>
                </a:solidFill>
              </a:rPr>
              <a:t>døre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ikke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Læmure</a:t>
            </a:r>
            <a:r>
              <a:rPr lang="en-US" b="1" dirty="0">
                <a:solidFill>
                  <a:schemeClr val="tx1"/>
                </a:solidFill>
              </a:rPr>
              <a:t> og </a:t>
            </a:r>
            <a:r>
              <a:rPr lang="en-US" b="1" dirty="0" err="1">
                <a:solidFill>
                  <a:schemeClr val="tx1"/>
                </a:solidFill>
              </a:rPr>
              <a:t>skure</a:t>
            </a:r>
            <a:r>
              <a:rPr lang="en-US" b="1" dirty="0">
                <a:solidFill>
                  <a:schemeClr val="tx1"/>
                </a:solidFill>
              </a:rPr>
              <a:t> nr. 100</a:t>
            </a:r>
            <a:r>
              <a:rPr lang="en-US" sz="2200" dirty="0">
                <a:solidFill>
                  <a:schemeClr val="tx1"/>
                </a:solidFill>
              </a:rPr>
              <a:t>: </a:t>
            </a:r>
            <a:r>
              <a:rPr lang="en-US" sz="2200" dirty="0" err="1">
                <a:solidFill>
                  <a:schemeClr val="tx1"/>
                </a:solidFill>
              </a:rPr>
              <a:t>Læmure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erstattes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plankeværk</a:t>
            </a:r>
            <a:r>
              <a:rPr lang="en-US" sz="2200" dirty="0">
                <a:solidFill>
                  <a:schemeClr val="tx1"/>
                </a:solidFill>
              </a:rPr>
              <a:t> + nye </a:t>
            </a:r>
            <a:r>
              <a:rPr lang="en-US" sz="2200" dirty="0" err="1">
                <a:solidFill>
                  <a:schemeClr val="tx1"/>
                </a:solidFill>
              </a:rPr>
              <a:t>skure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rgbClr val="FFFFFF"/>
              </a:solidFill>
            </a:endParaRPr>
          </a:p>
          <a:p>
            <a:pPr marL="0" lvl="2">
              <a:spcBef>
                <a:spcPts val="1000"/>
              </a:spcBef>
            </a:pPr>
            <a:endParaRPr lang="en-US" sz="26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</p:txBody>
      </p:sp>
      <p:pic>
        <p:nvPicPr>
          <p:cNvPr id="36" name="Billede 35">
            <a:extLst>
              <a:ext uri="{FF2B5EF4-FFF2-40B4-BE49-F238E27FC236}">
                <a16:creationId xmlns:a16="http://schemas.microsoft.com/office/drawing/2014/main" id="{8B80E838-76DB-46F4-B9F4-E486AFBD6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650" y="1393746"/>
            <a:ext cx="4630226" cy="3430627"/>
          </a:xfrm>
          <a:prstGeom prst="rect">
            <a:avLst/>
          </a:prstGeom>
        </p:spPr>
      </p:pic>
      <p:sp>
        <p:nvSpPr>
          <p:cNvPr id="38" name="Ellipse 37">
            <a:extLst>
              <a:ext uri="{FF2B5EF4-FFF2-40B4-BE49-F238E27FC236}">
                <a16:creationId xmlns:a16="http://schemas.microsoft.com/office/drawing/2014/main" id="{592347B0-0C62-475D-9E9A-E4C957C3C2C3}"/>
              </a:ext>
            </a:extLst>
          </p:cNvPr>
          <p:cNvSpPr/>
          <p:nvPr/>
        </p:nvSpPr>
        <p:spPr>
          <a:xfrm>
            <a:off x="7159807" y="3437805"/>
            <a:ext cx="1304789" cy="13774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FDCB5DCE-693B-47A3-BE2A-F326309F9E68}"/>
              </a:ext>
            </a:extLst>
          </p:cNvPr>
          <p:cNvSpPr/>
          <p:nvPr/>
        </p:nvSpPr>
        <p:spPr>
          <a:xfrm rot="20869240">
            <a:off x="10044315" y="2980872"/>
            <a:ext cx="670537" cy="13774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46" name="Lige pilforbindelse 45">
            <a:extLst>
              <a:ext uri="{FF2B5EF4-FFF2-40B4-BE49-F238E27FC236}">
                <a16:creationId xmlns:a16="http://schemas.microsoft.com/office/drawing/2014/main" id="{31ED7BDC-9339-494B-87BE-B566BABF87D9}"/>
              </a:ext>
            </a:extLst>
          </p:cNvPr>
          <p:cNvCxnSpPr>
            <a:cxnSpLocks/>
          </p:cNvCxnSpPr>
          <p:nvPr/>
        </p:nvCxnSpPr>
        <p:spPr>
          <a:xfrm>
            <a:off x="5375184" y="2238375"/>
            <a:ext cx="1949541" cy="180975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Lige pilforbindelse 67">
            <a:extLst>
              <a:ext uri="{FF2B5EF4-FFF2-40B4-BE49-F238E27FC236}">
                <a16:creationId xmlns:a16="http://schemas.microsoft.com/office/drawing/2014/main" id="{3979E727-C5E1-4D38-84D5-CF0EA8060962}"/>
              </a:ext>
            </a:extLst>
          </p:cNvPr>
          <p:cNvCxnSpPr>
            <a:cxnSpLocks/>
          </p:cNvCxnSpPr>
          <p:nvPr/>
        </p:nvCxnSpPr>
        <p:spPr>
          <a:xfrm>
            <a:off x="5375184" y="2238375"/>
            <a:ext cx="4759416" cy="129540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15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0911" y="744097"/>
            <a:ext cx="1257300" cy="952500"/>
          </a:xfrm>
          <a:prstGeom prst="rect">
            <a:avLst/>
          </a:prstGeom>
        </p:spPr>
      </p:pic>
      <p:sp>
        <p:nvSpPr>
          <p:cNvPr id="70" name="Pladsholder til tekst 6">
            <a:extLst>
              <a:ext uri="{FF2B5EF4-FFF2-40B4-BE49-F238E27FC236}">
                <a16:creationId xmlns:a16="http://schemas.microsoft.com/office/drawing/2014/main" id="{F9C088E5-6DC3-46B3-8D2B-203BC45733A5}"/>
              </a:ext>
            </a:extLst>
          </p:cNvPr>
          <p:cNvSpPr txBox="1">
            <a:spLocks/>
          </p:cNvSpPr>
          <p:nvPr/>
        </p:nvSpPr>
        <p:spPr>
          <a:xfrm>
            <a:off x="453553" y="340592"/>
            <a:ext cx="10906008" cy="49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 err="1">
                <a:solidFill>
                  <a:schemeClr val="tx1"/>
                </a:solidFill>
                <a:latin typeface="+mj-lt"/>
              </a:rPr>
              <a:t>Indvendige</a:t>
            </a:r>
            <a:r>
              <a:rPr lang="en-US" sz="4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+mj-lt"/>
              </a:rPr>
              <a:t>renoveringsarbejder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Pladsholder til tekst 2">
            <a:extLst>
              <a:ext uri="{FF2B5EF4-FFF2-40B4-BE49-F238E27FC236}">
                <a16:creationId xmlns:a16="http://schemas.microsoft.com/office/drawing/2014/main" id="{8951CF8D-41F5-4C46-A401-D397D1EEF32A}"/>
              </a:ext>
            </a:extLst>
          </p:cNvPr>
          <p:cNvSpPr txBox="1">
            <a:spLocks/>
          </p:cNvSpPr>
          <p:nvPr/>
        </p:nvSpPr>
        <p:spPr>
          <a:xfrm>
            <a:off x="805685" y="1450471"/>
            <a:ext cx="4948179" cy="5159130"/>
          </a:xfrm>
          <a:prstGeom prst="rect">
            <a:avLst/>
          </a:prstGeom>
          <a:ln w="28575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>
                <a:solidFill>
                  <a:schemeClr val="tx1"/>
                </a:solidFill>
              </a:rPr>
              <a:t>Baderum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z="2200" dirty="0" err="1">
                <a:solidFill>
                  <a:schemeClr val="tx1"/>
                </a:solidFill>
              </a:rPr>
              <a:t>Renovering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baderum</a:t>
            </a:r>
            <a:r>
              <a:rPr lang="en-US" sz="2200" dirty="0">
                <a:solidFill>
                  <a:schemeClr val="tx1"/>
                </a:solidFill>
              </a:rPr>
              <a:t> med nye </a:t>
            </a:r>
            <a:r>
              <a:rPr lang="en-US" sz="2200" dirty="0" err="1">
                <a:solidFill>
                  <a:schemeClr val="tx1"/>
                </a:solidFill>
              </a:rPr>
              <a:t>fliser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klinker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sanitet</a:t>
            </a:r>
            <a:r>
              <a:rPr lang="en-US" sz="2200" dirty="0">
                <a:solidFill>
                  <a:schemeClr val="tx1"/>
                </a:solidFill>
              </a:rPr>
              <a:t> og </a:t>
            </a:r>
            <a:r>
              <a:rPr lang="en-US" sz="2200" dirty="0" err="1">
                <a:solidFill>
                  <a:schemeClr val="tx1"/>
                </a:solidFill>
              </a:rPr>
              <a:t>armaturer</a:t>
            </a:r>
            <a:r>
              <a:rPr lang="en-US" sz="2200" dirty="0">
                <a:solidFill>
                  <a:schemeClr val="tx1"/>
                </a:solidFill>
              </a:rPr>
              <a:t>.               </a:t>
            </a:r>
            <a:r>
              <a:rPr lang="en-US" sz="2200" dirty="0" err="1">
                <a:solidFill>
                  <a:schemeClr val="tx1"/>
                </a:solidFill>
              </a:rPr>
              <a:t>Gulvvarme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toiletrum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stueplan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Varme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sz="2200" dirty="0">
                <a:solidFill>
                  <a:schemeClr val="tx1"/>
                </a:solidFill>
              </a:rPr>
              <a:t>Nye </a:t>
            </a:r>
            <a:r>
              <a:rPr lang="en-US" sz="2200" dirty="0" err="1">
                <a:solidFill>
                  <a:schemeClr val="tx1"/>
                </a:solidFill>
              </a:rPr>
              <a:t>forsyningsrør</a:t>
            </a:r>
            <a:r>
              <a:rPr lang="en-US" sz="2200" dirty="0">
                <a:solidFill>
                  <a:schemeClr val="tx1"/>
                </a:solidFill>
              </a:rPr>
              <a:t>. Nye </a:t>
            </a:r>
            <a:r>
              <a:rPr lang="en-US" sz="2200" dirty="0" err="1">
                <a:solidFill>
                  <a:schemeClr val="tx1"/>
                </a:solidFill>
              </a:rPr>
              <a:t>radiatorer</a:t>
            </a:r>
            <a:r>
              <a:rPr lang="en-US" sz="2200" dirty="0">
                <a:solidFill>
                  <a:schemeClr val="tx1"/>
                </a:solidFill>
              </a:rPr>
              <a:t> og nye </a:t>
            </a:r>
            <a:r>
              <a:rPr lang="en-US" sz="2200" dirty="0" err="1">
                <a:solidFill>
                  <a:schemeClr val="tx1"/>
                </a:solidFill>
              </a:rPr>
              <a:t>varmerør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Vand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sz="2200" dirty="0">
                <a:solidFill>
                  <a:schemeClr val="tx1"/>
                </a:solidFill>
              </a:rPr>
              <a:t>Nye </a:t>
            </a:r>
            <a:r>
              <a:rPr lang="en-US" sz="2200" dirty="0" err="1">
                <a:solidFill>
                  <a:schemeClr val="tx1"/>
                </a:solidFill>
              </a:rPr>
              <a:t>forsyningsrør</a:t>
            </a:r>
            <a:r>
              <a:rPr lang="en-US" sz="2200" dirty="0">
                <a:solidFill>
                  <a:schemeClr val="tx1"/>
                </a:solidFill>
              </a:rPr>
              <a:t>. Nye  </a:t>
            </a:r>
            <a:r>
              <a:rPr lang="en-US" sz="2200" dirty="0" err="1">
                <a:solidFill>
                  <a:schemeClr val="tx1"/>
                </a:solidFill>
              </a:rPr>
              <a:t>vandrør</a:t>
            </a:r>
            <a:r>
              <a:rPr lang="en-US" sz="2200" dirty="0">
                <a:solidFill>
                  <a:schemeClr val="tx1"/>
                </a:solidFill>
              </a:rPr>
              <a:t> 1. </a:t>
            </a:r>
            <a:r>
              <a:rPr lang="en-US" sz="2200" dirty="0" err="1">
                <a:solidFill>
                  <a:schemeClr val="tx1"/>
                </a:solidFill>
              </a:rPr>
              <a:t>sal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dirty="0" err="1">
                <a:solidFill>
                  <a:schemeClr val="tx1"/>
                </a:solidFill>
              </a:rPr>
              <a:t>vandrør</a:t>
            </a:r>
            <a:r>
              <a:rPr lang="en-US" sz="2200" dirty="0">
                <a:solidFill>
                  <a:schemeClr val="tx1"/>
                </a:solidFill>
              </a:rPr>
              <a:t> I </a:t>
            </a:r>
            <a:r>
              <a:rPr lang="en-US" sz="2200" dirty="0" err="1">
                <a:solidFill>
                  <a:schemeClr val="tx1"/>
                </a:solidFill>
              </a:rPr>
              <a:t>stueplan</a:t>
            </a:r>
            <a:r>
              <a:rPr lang="en-US" sz="2200" dirty="0">
                <a:solidFill>
                  <a:schemeClr val="tx1"/>
                </a:solidFill>
              </a:rPr>
              <a:t> er </a:t>
            </a:r>
            <a:r>
              <a:rPr lang="en-US" sz="2200" dirty="0" err="1">
                <a:solidFill>
                  <a:schemeClr val="tx1"/>
                </a:solidFill>
              </a:rPr>
              <a:t>udskiftet</a:t>
            </a:r>
            <a:r>
              <a:rPr lang="en-US" sz="2200" dirty="0">
                <a:solidFill>
                  <a:schemeClr val="tx1"/>
                </a:solidFill>
              </a:rPr>
              <a:t> I 2009/2010 </a:t>
            </a:r>
            <a:r>
              <a:rPr lang="en-US" sz="2200" dirty="0" err="1">
                <a:solidFill>
                  <a:schemeClr val="tx1"/>
                </a:solidFill>
              </a:rPr>
              <a:t>ifm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err="1">
                <a:solidFill>
                  <a:schemeClr val="tx1"/>
                </a:solidFill>
              </a:rPr>
              <a:t>Køkkenrenovering</a:t>
            </a:r>
            <a:r>
              <a:rPr lang="en-US" sz="2200" dirty="0">
                <a:solidFill>
                  <a:schemeClr val="tx1"/>
                </a:solidFill>
              </a:rPr>
              <a:t>).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Afløb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sz="2200" dirty="0">
                <a:solidFill>
                  <a:schemeClr val="tx1"/>
                </a:solidFill>
              </a:rPr>
              <a:t>Nye </a:t>
            </a:r>
            <a:r>
              <a:rPr lang="en-US" sz="2200" dirty="0" err="1">
                <a:solidFill>
                  <a:schemeClr val="tx1"/>
                </a:solidFill>
              </a:rPr>
              <a:t>afløb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fra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baderum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Ventilationsanlæg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sz="2200" dirty="0">
                <a:solidFill>
                  <a:schemeClr val="tx1"/>
                </a:solidFill>
              </a:rPr>
              <a:t>Der </a:t>
            </a:r>
            <a:r>
              <a:rPr lang="en-US" sz="2200" dirty="0" err="1">
                <a:solidFill>
                  <a:schemeClr val="tx1"/>
                </a:solidFill>
              </a:rPr>
              <a:t>etableres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ventilationsanlæg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rgbClr val="FFFFFF"/>
              </a:solidFill>
            </a:endParaRPr>
          </a:p>
          <a:p>
            <a:pPr marL="0" lvl="2">
              <a:spcBef>
                <a:spcPts val="1000"/>
              </a:spcBef>
            </a:pPr>
            <a:endParaRPr lang="en-US" sz="26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  <a:p>
            <a:pPr algn="r"/>
            <a:endParaRPr lang="en-US" sz="600" dirty="0">
              <a:solidFill>
                <a:srgbClr val="FFFFFF"/>
              </a:solidFill>
            </a:endParaRPr>
          </a:p>
        </p:txBody>
      </p:sp>
      <p:pic>
        <p:nvPicPr>
          <p:cNvPr id="36" name="Billede 35">
            <a:extLst>
              <a:ext uri="{FF2B5EF4-FFF2-40B4-BE49-F238E27FC236}">
                <a16:creationId xmlns:a16="http://schemas.microsoft.com/office/drawing/2014/main" id="{8B80E838-76DB-46F4-B9F4-E486AFBD6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650" y="1393746"/>
            <a:ext cx="4630226" cy="3430627"/>
          </a:xfrm>
          <a:prstGeom prst="rect">
            <a:avLst/>
          </a:prstGeom>
        </p:spPr>
      </p:pic>
      <p:pic>
        <p:nvPicPr>
          <p:cNvPr id="37" name="Billede 36">
            <a:extLst>
              <a:ext uri="{FF2B5EF4-FFF2-40B4-BE49-F238E27FC236}">
                <a16:creationId xmlns:a16="http://schemas.microsoft.com/office/drawing/2014/main" id="{B544C469-643E-44FB-9AA3-A4D981BF8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725" y="1427936"/>
            <a:ext cx="4630226" cy="3430627"/>
          </a:xfrm>
          <a:prstGeom prst="rect">
            <a:avLst/>
          </a:prstGeom>
        </p:spPr>
      </p:pic>
      <p:sp>
        <p:nvSpPr>
          <p:cNvPr id="38" name="Ellipse 37">
            <a:extLst>
              <a:ext uri="{FF2B5EF4-FFF2-40B4-BE49-F238E27FC236}">
                <a16:creationId xmlns:a16="http://schemas.microsoft.com/office/drawing/2014/main" id="{592347B0-0C62-475D-9E9A-E4C957C3C2C3}"/>
              </a:ext>
            </a:extLst>
          </p:cNvPr>
          <p:cNvSpPr/>
          <p:nvPr/>
        </p:nvSpPr>
        <p:spPr>
          <a:xfrm>
            <a:off x="7159807" y="3437805"/>
            <a:ext cx="1304789" cy="13774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FDCB5DCE-693B-47A3-BE2A-F326309F9E68}"/>
              </a:ext>
            </a:extLst>
          </p:cNvPr>
          <p:cNvSpPr/>
          <p:nvPr/>
        </p:nvSpPr>
        <p:spPr>
          <a:xfrm rot="20869240">
            <a:off x="10044315" y="2980872"/>
            <a:ext cx="670537" cy="13774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46" name="Lige pilforbindelse 45">
            <a:extLst>
              <a:ext uri="{FF2B5EF4-FFF2-40B4-BE49-F238E27FC236}">
                <a16:creationId xmlns:a16="http://schemas.microsoft.com/office/drawing/2014/main" id="{31ED7BDC-9339-494B-87BE-B566BABF87D9}"/>
              </a:ext>
            </a:extLst>
          </p:cNvPr>
          <p:cNvCxnSpPr>
            <a:cxnSpLocks/>
          </p:cNvCxnSpPr>
          <p:nvPr/>
        </p:nvCxnSpPr>
        <p:spPr>
          <a:xfrm>
            <a:off x="5375184" y="2238375"/>
            <a:ext cx="1949541" cy="180975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Lige pilforbindelse 67">
            <a:extLst>
              <a:ext uri="{FF2B5EF4-FFF2-40B4-BE49-F238E27FC236}">
                <a16:creationId xmlns:a16="http://schemas.microsoft.com/office/drawing/2014/main" id="{3979E727-C5E1-4D38-84D5-CF0EA8060962}"/>
              </a:ext>
            </a:extLst>
          </p:cNvPr>
          <p:cNvCxnSpPr>
            <a:cxnSpLocks/>
          </p:cNvCxnSpPr>
          <p:nvPr/>
        </p:nvCxnSpPr>
        <p:spPr>
          <a:xfrm>
            <a:off x="5375184" y="2238375"/>
            <a:ext cx="4759416" cy="129540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20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ED8D2562-F387-43E2-8CA7-577431EA07B4}"/>
              </a:ext>
            </a:extLst>
          </p:cNvPr>
          <p:cNvSpPr txBox="1">
            <a:spLocks/>
          </p:cNvSpPr>
          <p:nvPr/>
        </p:nvSpPr>
        <p:spPr>
          <a:xfrm>
            <a:off x="1378723" y="671753"/>
            <a:ext cx="9826113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Genhusning – hvad siger loven?</a:t>
            </a:r>
            <a:endParaRPr lang="da-DK" sz="3600" dirty="0"/>
          </a:p>
        </p:txBody>
      </p:sp>
      <p:sp>
        <p:nvSpPr>
          <p:cNvPr id="30" name="Undertitel 2">
            <a:extLst>
              <a:ext uri="{FF2B5EF4-FFF2-40B4-BE49-F238E27FC236}">
                <a16:creationId xmlns:a16="http://schemas.microsoft.com/office/drawing/2014/main" id="{4BB5AA78-D361-440B-84AE-1CD2E6061C7C}"/>
              </a:ext>
            </a:extLst>
          </p:cNvPr>
          <p:cNvSpPr txBox="1">
            <a:spLocks/>
          </p:cNvSpPr>
          <p:nvPr/>
        </p:nvSpPr>
        <p:spPr>
          <a:xfrm>
            <a:off x="1524000" y="1474237"/>
            <a:ext cx="9144000" cy="5057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  <a:p>
            <a:r>
              <a:rPr lang="da-DK" dirty="0">
                <a:solidFill>
                  <a:schemeClr val="tx1"/>
                </a:solidFill>
              </a:rPr>
              <a:t>Reglerne om genhusning for almene boliger ved nedrivning og ombygning findes i </a:t>
            </a:r>
            <a:r>
              <a:rPr lang="da-DK" b="1" dirty="0">
                <a:solidFill>
                  <a:schemeClr val="tx1"/>
                </a:solidFill>
              </a:rPr>
              <a:t>Almenlejeloven</a:t>
            </a:r>
            <a:r>
              <a:rPr lang="da-DK" dirty="0">
                <a:solidFill>
                  <a:schemeClr val="tx1"/>
                </a:solidFill>
              </a:rPr>
              <a:t> §§ 86 og 86 a.</a:t>
            </a:r>
          </a:p>
          <a:p>
            <a:endParaRPr lang="da-DK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>
                <a:solidFill>
                  <a:schemeClr val="tx1"/>
                </a:solidFill>
              </a:rPr>
              <a:t>Hvis ens bolig nedlægges skal udlejer finde en passende permanent erstatningsbolig i kommunen.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>
                <a:solidFill>
                  <a:schemeClr val="tx1"/>
                </a:solidFill>
              </a:rPr>
              <a:t>Hvis ens bolig skal renoveres og man ikke kan bo i den i renoveringsperioden, skal udlejer sikre en passende midlertidig erstatningsbolig i kommunen.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/>
                </a:solidFill>
              </a:rPr>
              <a:t>Genhusning må maks. være 12 måneder. Vi forventer en genhusning på mellem ca. 3- 6 måneder i dette projekt.</a:t>
            </a:r>
          </a:p>
          <a:p>
            <a:endParaRPr lang="da-DK" i="1" dirty="0">
              <a:solidFill>
                <a:schemeClr val="tx1"/>
              </a:solidFill>
            </a:endParaRPr>
          </a:p>
          <a:p>
            <a:endParaRPr lang="da-DK" i="1" dirty="0">
              <a:solidFill>
                <a:schemeClr val="tx1"/>
              </a:solidFill>
            </a:endParaRPr>
          </a:p>
          <a:p>
            <a:endParaRPr lang="da-DK" i="1" dirty="0"/>
          </a:p>
        </p:txBody>
      </p:sp>
      <p:sp>
        <p:nvSpPr>
          <p:cNvPr id="2" name="Rektangel: afrundede hjørner 1">
            <a:extLst>
              <a:ext uri="{FF2B5EF4-FFF2-40B4-BE49-F238E27FC236}">
                <a16:creationId xmlns:a16="http://schemas.microsoft.com/office/drawing/2014/main" id="{BE889674-B0B1-4824-B76E-72FCEC48A715}"/>
              </a:ext>
            </a:extLst>
          </p:cNvPr>
          <p:cNvSpPr/>
          <p:nvPr/>
        </p:nvSpPr>
        <p:spPr>
          <a:xfrm>
            <a:off x="1867865" y="4002833"/>
            <a:ext cx="8010891" cy="10845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012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E7C9F7A8-455D-4006-BEB9-CEB117BAD6D9}"/>
              </a:ext>
            </a:extLst>
          </p:cNvPr>
          <p:cNvSpPr txBox="1">
            <a:spLocks/>
          </p:cNvSpPr>
          <p:nvPr/>
        </p:nvSpPr>
        <p:spPr>
          <a:xfrm>
            <a:off x="1378723" y="671753"/>
            <a:ext cx="9826113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Genhusning – hvem og hvor længe?</a:t>
            </a:r>
            <a:endParaRPr lang="da-DK" sz="360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4254921D-EDF2-4A16-A902-4069ADAF7AC7}"/>
              </a:ext>
            </a:extLst>
          </p:cNvPr>
          <p:cNvSpPr/>
          <p:nvPr/>
        </p:nvSpPr>
        <p:spPr>
          <a:xfrm>
            <a:off x="1368043" y="1720840"/>
            <a:ext cx="95940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2400" dirty="0"/>
          </a:p>
          <a:p>
            <a:r>
              <a:rPr lang="da-DK" sz="2400" dirty="0" err="1"/>
              <a:t>Hovvej</a:t>
            </a:r>
            <a:r>
              <a:rPr lang="da-DK" sz="2400" dirty="0"/>
              <a:t> 90, 92 og 100</a:t>
            </a:r>
          </a:p>
          <a:p>
            <a:pPr marL="342900" indent="-342900">
              <a:buFontTx/>
              <a:buChar char="-"/>
            </a:pPr>
            <a:r>
              <a:rPr lang="da-DK" sz="2400" dirty="0"/>
              <a:t>boligerne renoveres med nye installationer og baderum.</a:t>
            </a:r>
          </a:p>
          <a:p>
            <a:pPr marL="342900" indent="-342900">
              <a:buFontTx/>
              <a:buChar char="-"/>
            </a:pPr>
            <a:r>
              <a:rPr lang="da-DK" sz="2400" dirty="0"/>
              <a:t>Ca. 3 måneders genhusning.</a:t>
            </a: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88713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ED8D2562-F387-43E2-8CA7-577431EA07B4}"/>
              </a:ext>
            </a:extLst>
          </p:cNvPr>
          <p:cNvSpPr txBox="1">
            <a:spLocks/>
          </p:cNvSpPr>
          <p:nvPr/>
        </p:nvSpPr>
        <p:spPr>
          <a:xfrm>
            <a:off x="1378723" y="671753"/>
            <a:ext cx="9826113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Genhusning – flere muligheder</a:t>
            </a:r>
            <a:endParaRPr lang="da-DK" sz="3600" dirty="0"/>
          </a:p>
        </p:txBody>
      </p:sp>
      <p:sp>
        <p:nvSpPr>
          <p:cNvPr id="29" name="Undertitel 2">
            <a:extLst>
              <a:ext uri="{FF2B5EF4-FFF2-40B4-BE49-F238E27FC236}">
                <a16:creationId xmlns:a16="http://schemas.microsoft.com/office/drawing/2014/main" id="{85265329-8FB2-4CEB-9908-9E0A4974C9E1}"/>
              </a:ext>
            </a:extLst>
          </p:cNvPr>
          <p:cNvSpPr txBox="1">
            <a:spLocks/>
          </p:cNvSpPr>
          <p:nvPr/>
        </p:nvSpPr>
        <p:spPr>
          <a:xfrm>
            <a:off x="1524000" y="1474237"/>
            <a:ext cx="9144000" cy="5057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tx1"/>
                </a:solidFill>
              </a:rPr>
              <a:t>Der er flere mulige genhusningsmodeller. 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I en bolig i Hadsten Boligforening.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I en bolig hos anden boligforening, privat udlejer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Pavillon i afdeling 22s område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Vandrehjem, hotel, gæsteværelse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Eget sommerhus, campingvogn, hos familie o.lign.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da-DK" dirty="0">
              <a:solidFill>
                <a:schemeClr val="tx1"/>
              </a:solidFill>
            </a:endParaRPr>
          </a:p>
          <a:p>
            <a:r>
              <a:rPr lang="da-DK" dirty="0">
                <a:solidFill>
                  <a:schemeClr val="tx1"/>
                </a:solidFill>
              </a:rPr>
              <a:t>Vi kontakter hver enkelt og lave en aftale som passer den enkelte bedst. </a:t>
            </a:r>
          </a:p>
          <a:p>
            <a:r>
              <a:rPr lang="da-DK" dirty="0">
                <a:solidFill>
                  <a:schemeClr val="tx1"/>
                </a:solidFill>
              </a:rPr>
              <a:t>Vi sikrer 2 x flytning og evt. opmagasinering i genhusningsperioden. </a:t>
            </a:r>
          </a:p>
          <a:p>
            <a:r>
              <a:rPr lang="da-DK" dirty="0">
                <a:solidFill>
                  <a:schemeClr val="tx1"/>
                </a:solidFill>
              </a:rPr>
              <a:t>Der udarbejdes en ”genhusningspjece” med gode råd. </a:t>
            </a:r>
          </a:p>
          <a:p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val="2900453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34D01F1D-00B7-4380-B464-ECE389D91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546" y="55315"/>
            <a:ext cx="1257300" cy="952500"/>
          </a:xfrm>
          <a:prstGeom prst="rect">
            <a:avLst/>
          </a:prstGeom>
        </p:spPr>
      </p:pic>
      <p:sp>
        <p:nvSpPr>
          <p:cNvPr id="27" name="Titel 1">
            <a:extLst>
              <a:ext uri="{FF2B5EF4-FFF2-40B4-BE49-F238E27FC236}">
                <a16:creationId xmlns:a16="http://schemas.microsoft.com/office/drawing/2014/main" id="{926F55BA-CCCE-4E32-8690-68E2F70AD74F}"/>
              </a:ext>
            </a:extLst>
          </p:cNvPr>
          <p:cNvSpPr txBox="1">
            <a:spLocks/>
          </p:cNvSpPr>
          <p:nvPr/>
        </p:nvSpPr>
        <p:spPr>
          <a:xfrm>
            <a:off x="697117" y="205531"/>
            <a:ext cx="10515600" cy="924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dirty="0"/>
              <a:t>Genhusning –</a:t>
            </a:r>
            <a:r>
              <a:rPr lang="da-DK" sz="4200" dirty="0"/>
              <a:t> Permanent/midlertidig</a:t>
            </a: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EFF8C435-2195-45D2-9F0A-63AFA7A7FC87}"/>
              </a:ext>
            </a:extLst>
          </p:cNvPr>
          <p:cNvSpPr/>
          <p:nvPr/>
        </p:nvSpPr>
        <p:spPr>
          <a:xfrm>
            <a:off x="1378723" y="1063129"/>
            <a:ext cx="915238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b="1" dirty="0"/>
              <a:t>Permanent genhusning</a:t>
            </a:r>
          </a:p>
          <a:p>
            <a:r>
              <a:rPr lang="da-DK" sz="2400" dirty="0"/>
              <a:t>Hvis du </a:t>
            </a:r>
            <a:r>
              <a:rPr lang="da-DK" sz="2400" i="1" dirty="0"/>
              <a:t>ikke</a:t>
            </a:r>
            <a:r>
              <a:rPr lang="da-DK" sz="2400" dirty="0"/>
              <a:t> ønsker at vende tilbage til din bolig i afdeling 22 efter endt renovering, kan du få førsteret til en sammenlignelig bolig i tilsvarende størrelser i andre afdelinger i boligforeningen.</a:t>
            </a:r>
          </a:p>
          <a:p>
            <a:endParaRPr lang="da-DK" sz="2400" dirty="0"/>
          </a:p>
          <a:p>
            <a:r>
              <a:rPr lang="da-DK" sz="2400" b="1" dirty="0"/>
              <a:t>Midlertidig genhusning</a:t>
            </a:r>
          </a:p>
          <a:p>
            <a:r>
              <a:rPr lang="da-DK" sz="2400" dirty="0"/>
              <a:t>Hvis du ønsker at vende tilbage til din bolig i afdeling 22 efter endt renovering, vil du blive genhuset midlertidigt.</a:t>
            </a:r>
          </a:p>
          <a:p>
            <a:endParaRPr lang="da-DK" sz="1600" dirty="0"/>
          </a:p>
          <a:p>
            <a:r>
              <a:rPr lang="da-DK" sz="2400" dirty="0"/>
              <a:t>Vi forsøger at finde en bolig, som svarer til den, du har i dag. </a:t>
            </a:r>
          </a:p>
          <a:p>
            <a:r>
              <a:rPr lang="da-DK" sz="2400" dirty="0"/>
              <a:t>Hvis du bliver glad for din midlertidige bolig og indenfor de første 3 måneder af genhusningsperioden beslutter at du ikke ønsker at flytte tilbage til </a:t>
            </a:r>
            <a:r>
              <a:rPr lang="da-DK" sz="2400" dirty="0" err="1"/>
              <a:t>Hovvej</a:t>
            </a:r>
            <a:r>
              <a:rPr lang="da-DK" sz="2400" dirty="0"/>
              <a:t>, har du mulighed for permanent at flytte til din genhusningsbolig.</a:t>
            </a:r>
          </a:p>
          <a:p>
            <a:endParaRPr lang="da-DK" dirty="0"/>
          </a:p>
          <a:p>
            <a:r>
              <a:rPr lang="da-DK" sz="2400" dirty="0"/>
              <a:t>Midlertidig genhusning kan også være i pavilloner.</a:t>
            </a:r>
          </a:p>
        </p:txBody>
      </p:sp>
    </p:spTree>
    <p:extLst>
      <p:ext uri="{BB962C8B-B14F-4D97-AF65-F5344CB8AC3E}">
        <p14:creationId xmlns:p14="http://schemas.microsoft.com/office/powerpoint/2010/main" val="331281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749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Hadsten Boligforening Afd. 22  Hovvej 90, 92 og 100</vt:lpstr>
      <vt:lpstr>Dagsorden</vt:lpstr>
      <vt:lpstr>Velkomst og 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Tidsplan</vt:lpstr>
      <vt:lpstr>Kommende møder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Vejlby Hus</dc:title>
  <dc:creator>Birgitte Hansen</dc:creator>
  <cp:lastModifiedBy>Birgitte Hansen</cp:lastModifiedBy>
  <cp:revision>132</cp:revision>
  <cp:lastPrinted>2018-10-11T06:46:53Z</cp:lastPrinted>
  <dcterms:created xsi:type="dcterms:W3CDTF">2018-10-02T10:39:07Z</dcterms:created>
  <dcterms:modified xsi:type="dcterms:W3CDTF">2021-11-05T11:59:51Z</dcterms:modified>
</cp:coreProperties>
</file>